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6.xml" ContentType="application/vnd.openxmlformats-officedocument.presentationml.notesSlide+xml"/>
  <Override PartName="/ppt/tags/tag22.xml" ContentType="application/vnd.openxmlformats-officedocument.presentationml.tags+xml"/>
  <Override PartName="/ppt/notesSlides/notesSlide7.xml" ContentType="application/vnd.openxmlformats-officedocument.presentationml.notesSlide+xml"/>
  <Override PartName="/ppt/tags/tag23.xml" ContentType="application/vnd.openxmlformats-officedocument.presentationml.tags+xml"/>
  <Override PartName="/ppt/notesSlides/notesSlide8.xml" ContentType="application/vnd.openxmlformats-officedocument.presentationml.notesSlide+xml"/>
  <Override PartName="/ppt/tags/tag24.xml" ContentType="application/vnd.openxmlformats-officedocument.presentationml.tags+xml"/>
  <Override PartName="/ppt/notesSlides/notesSlide9.xml" ContentType="application/vnd.openxmlformats-officedocument.presentationml.notesSlide+xml"/>
  <Override PartName="/ppt/tags/tag25.xml" ContentType="application/vnd.openxmlformats-officedocument.presentationml.tags+xml"/>
  <Override PartName="/ppt/notesSlides/notesSlide10.xml" ContentType="application/vnd.openxmlformats-officedocument.presentationml.notesSlide+xml"/>
  <Override PartName="/ppt/tags/tag26.xml" ContentType="application/vnd.openxmlformats-officedocument.presentationml.tags+xml"/>
  <Override PartName="/ppt/notesSlides/notesSlide11.xml" ContentType="application/vnd.openxmlformats-officedocument.presentationml.notesSlide+xml"/>
  <Override PartName="/ppt/tags/tag27.xml" ContentType="application/vnd.openxmlformats-officedocument.presentationml.tags+xml"/>
  <Override PartName="/ppt/notesSlides/notesSlide12.xml" ContentType="application/vnd.openxmlformats-officedocument.presentationml.notesSlide+xml"/>
  <Override PartName="/ppt/tags/tag28.xml" ContentType="application/vnd.openxmlformats-officedocument.presentationml.tags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2" r:id="rId2"/>
  </p:sldMasterIdLst>
  <p:notesMasterIdLst>
    <p:notesMasterId r:id="rId33"/>
  </p:notesMasterIdLst>
  <p:sldIdLst>
    <p:sldId id="256" r:id="rId3"/>
    <p:sldId id="360" r:id="rId4"/>
    <p:sldId id="387" r:id="rId5"/>
    <p:sldId id="408" r:id="rId6"/>
    <p:sldId id="388" r:id="rId7"/>
    <p:sldId id="409" r:id="rId8"/>
    <p:sldId id="389" r:id="rId9"/>
    <p:sldId id="410" r:id="rId10"/>
    <p:sldId id="390" r:id="rId11"/>
    <p:sldId id="411" r:id="rId12"/>
    <p:sldId id="394" r:id="rId13"/>
    <p:sldId id="412" r:id="rId14"/>
    <p:sldId id="392" r:id="rId15"/>
    <p:sldId id="413" r:id="rId16"/>
    <p:sldId id="400" r:id="rId17"/>
    <p:sldId id="414" r:id="rId18"/>
    <p:sldId id="393" r:id="rId19"/>
    <p:sldId id="415" r:id="rId20"/>
    <p:sldId id="395" r:id="rId21"/>
    <p:sldId id="416" r:id="rId22"/>
    <p:sldId id="401" r:id="rId23"/>
    <p:sldId id="417" r:id="rId24"/>
    <p:sldId id="398" r:id="rId25"/>
    <p:sldId id="421" r:id="rId26"/>
    <p:sldId id="403" r:id="rId27"/>
    <p:sldId id="420" r:id="rId28"/>
    <p:sldId id="406" r:id="rId29"/>
    <p:sldId id="419" r:id="rId30"/>
    <p:sldId id="407" r:id="rId31"/>
    <p:sldId id="418" r:id="rId32"/>
  </p:sldIdLst>
  <p:sldSz cx="12192000" cy="6858000"/>
  <p:notesSz cx="6797675" cy="9926638"/>
  <p:embeddedFontLst>
    <p:embeddedFont>
      <p:font typeface="Anaheim" panose="020B0604020202020204" charset="0"/>
      <p:regular r:id="rId34"/>
    </p:embeddedFont>
    <p:embeddedFont>
      <p:font typeface="Arial Black" panose="020B0A04020102020204" pitchFamily="34" charset="0"/>
      <p:bold r:id="rId35"/>
    </p:embeddedFont>
    <p:embeddedFont>
      <p:font typeface="Arial Narrow" panose="020B0606020202030204" pitchFamily="34" charset="0"/>
      <p:regular r:id="rId36"/>
      <p:bold r:id="rId37"/>
      <p:italic r:id="rId38"/>
      <p:boldItalic r:id="rId39"/>
    </p:embeddedFont>
    <p:embeddedFont>
      <p:font typeface="Roboto Condensed Light" panose="02000000000000000000" pitchFamily="2" charset="0"/>
      <p:regular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57035D1-E69D-475E-88F7-DF3A26A36F8D}" styleName="Table_0">
    <a:wholeTbl>
      <a:tcTxStyle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/>
      </a:tcStyle>
    </a:lastCol>
    <a:firstCol>
      <a:tcStyle>
        <a:tcBdr/>
      </a:tcStyle>
    </a:firstCol>
    <a:lastRow>
      <a:tcStyle>
        <a:tcBdr/>
      </a:tcStyle>
    </a:lastRow>
    <a:seCell>
      <a:tcStyle>
        <a:tcBdr/>
      </a:tcStyle>
    </a:seCell>
    <a:swCell>
      <a:tcStyle>
        <a:tcBdr/>
      </a:tcStyle>
    </a:swCell>
    <a:firstRow>
      <a:tcStyle>
        <a:tcBdr/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291" autoAdjust="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6.fntdata"/><Relationship Id="rId21" Type="http://schemas.openxmlformats.org/officeDocument/2006/relationships/slide" Target="slides/slide19.xml"/><Relationship Id="rId34" Type="http://schemas.openxmlformats.org/officeDocument/2006/relationships/font" Target="fonts/font1.fntdata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3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font" Target="fonts/font2.fntdata"/><Relationship Id="rId43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1" y="0"/>
            <a:ext cx="2945659" cy="498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00" tIns="45650" rIns="91300" bIns="4565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0443" y="0"/>
            <a:ext cx="2945659" cy="498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00" tIns="45650" rIns="91300" bIns="4565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768" y="4777195"/>
            <a:ext cx="5438140" cy="3908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00" tIns="45650" rIns="91300" bIns="4565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1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00" tIns="45650" rIns="91300" bIns="4565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00" tIns="45650" rIns="91300" bIns="456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ms-MY"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46" name="Google Shape;646;p1:notes"/>
          <p:cNvSpPr txBox="1">
            <a:spLocks noGrp="1"/>
          </p:cNvSpPr>
          <p:nvPr>
            <p:ph type="body" idx="1"/>
          </p:nvPr>
        </p:nvSpPr>
        <p:spPr>
          <a:xfrm>
            <a:off x="679768" y="4777195"/>
            <a:ext cx="5438140" cy="3908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00" tIns="45650" rIns="91300" bIns="456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7" name="Google Shape;647;p1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00" tIns="45650" rIns="91300" bIns="456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 panose="020F0502020204030204"/>
              <a:buNone/>
            </a:pPr>
            <a:fld id="{00000000-1234-1234-1234-123412341234}" type="slidenum">
              <a:rPr lang="ms-MY" sz="1200" b="0" i="0" u="none" strike="noStrike" cap="none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1</a:t>
            </a:fld>
            <a:endParaRPr sz="1200" b="0" i="0" u="none" strike="noStrike" cap="none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ms-MY" sz="1200" b="0" i="0" u="none" strike="noStrike" cap="none" smtClean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27</a:t>
            </a:fld>
            <a:endParaRPr lang="ms-MY" sz="12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ms-MY" sz="1200" b="0" i="0" u="none" strike="noStrike" cap="none" smtClean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28</a:t>
            </a:fld>
            <a:endParaRPr lang="ms-MY" sz="12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ms-MY" sz="1200" b="0" i="0" u="none" strike="noStrike" cap="none" smtClean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29</a:t>
            </a:fld>
            <a:endParaRPr lang="ms-MY" sz="12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ms-MY" sz="1200" b="0" i="0" u="none" strike="noStrike" cap="none" smtClean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30</a:t>
            </a:fld>
            <a:endParaRPr lang="ms-MY" sz="12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5" name="Google Shape;2395;p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396" name="Google Shape;2396;p105:notes"/>
          <p:cNvSpPr txBox="1">
            <a:spLocks noGrp="1"/>
          </p:cNvSpPr>
          <p:nvPr>
            <p:ph type="body" idx="1"/>
          </p:nvPr>
        </p:nvSpPr>
        <p:spPr>
          <a:xfrm>
            <a:off x="679768" y="4777195"/>
            <a:ext cx="5438140" cy="3908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00" tIns="45650" rIns="91300" bIns="456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7" name="Google Shape;2397;p105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00" tIns="45650" rIns="91300" bIns="456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ms-MY" sz="12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2</a:t>
            </a:fld>
            <a:endParaRPr sz="12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Letak</a:t>
            </a:r>
            <a:r>
              <a:rPr lang="en-US" dirty="0"/>
              <a:t> </a:t>
            </a:r>
            <a:r>
              <a:rPr lang="en-US" dirty="0" err="1"/>
              <a:t>contoh</a:t>
            </a:r>
            <a:r>
              <a:rPr lang="en-US" dirty="0"/>
              <a:t> kat </a:t>
            </a:r>
            <a:r>
              <a:rPr lang="en-US" dirty="0" err="1"/>
              <a:t>semua</a:t>
            </a:r>
            <a:r>
              <a:rPr lang="en-US" dirty="0"/>
              <a:t>, </a:t>
            </a:r>
            <a:r>
              <a:rPr lang="en-US" dirty="0" err="1"/>
              <a:t>buang</a:t>
            </a:r>
            <a:r>
              <a:rPr lang="en-US" dirty="0"/>
              <a:t> nota</a:t>
            </a:r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ms-MY" sz="1200" b="0" i="0" u="none" strike="noStrike" cap="none" smtClean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3</a:t>
            </a:fld>
            <a:endParaRPr lang="ms-MY" sz="12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ms-MY" sz="1200" b="0" i="0" u="none" strike="noStrike" cap="none" smtClean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4</a:t>
            </a:fld>
            <a:endParaRPr lang="ms-MY" sz="12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ms-MY" sz="1200" b="0" i="0" u="none" strike="noStrike" cap="none" smtClean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5</a:t>
            </a:fld>
            <a:endParaRPr lang="ms-MY" sz="12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ms-MY" sz="1200" b="0" i="0" u="none" strike="noStrike" cap="none" smtClean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23</a:t>
            </a:fld>
            <a:endParaRPr lang="ms-MY" sz="12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ms-MY" sz="1200" b="0" i="0" u="none" strike="noStrike" cap="none" smtClean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24</a:t>
            </a:fld>
            <a:endParaRPr lang="ms-MY" sz="12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ms-MY" sz="1200" b="0" i="0" u="none" strike="noStrike" cap="none" smtClean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25</a:t>
            </a:fld>
            <a:endParaRPr lang="ms-MY" sz="12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ms-MY" sz="1200" b="0" i="0" u="none" strike="noStrike" cap="none" smtClean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26</a:t>
            </a:fld>
            <a:endParaRPr lang="ms-MY" sz="12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33"/>
          <p:cNvSpPr/>
          <p:nvPr/>
        </p:nvSpPr>
        <p:spPr>
          <a:xfrm>
            <a:off x="0" y="0"/>
            <a:ext cx="12192000" cy="664094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7" name="Google Shape;17;p133"/>
          <p:cNvSpPr txBox="1"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33"/>
          <p:cNvSpPr txBox="1"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9" name="Google Shape;19;p133"/>
          <p:cNvSpPr txBox="1">
            <a:spLocks noGrp="1"/>
          </p:cNvSpPr>
          <p:nvPr>
            <p:ph type="dt" idx="10"/>
          </p:nvPr>
        </p:nvSpPr>
        <p:spPr>
          <a:xfrm>
            <a:off x="838201" y="635635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33"/>
          <p:cNvSpPr txBox="1">
            <a:spLocks noGrp="1"/>
          </p:cNvSpPr>
          <p:nvPr>
            <p:ph type="ft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33"/>
          <p:cNvSpPr txBox="1">
            <a:spLocks noGrp="1"/>
          </p:cNvSpPr>
          <p:nvPr>
            <p:ph type="sldNum" idx="12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ms-MY" smtClean="0"/>
              <a:t>‹#›</a:t>
            </a:fld>
            <a:endParaRPr lang="ms-MY"/>
          </a:p>
        </p:txBody>
      </p:sp>
      <p:pic>
        <p:nvPicPr>
          <p:cNvPr id="22" name="Google Shape;22;p133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5060806" y="303494"/>
            <a:ext cx="2070395" cy="1234363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133"/>
          <p:cNvSpPr/>
          <p:nvPr/>
        </p:nvSpPr>
        <p:spPr>
          <a:xfrm>
            <a:off x="3" y="6640944"/>
            <a:ext cx="10584873" cy="217056"/>
          </a:xfrm>
          <a:prstGeom prst="rect">
            <a:avLst/>
          </a:prstGeom>
          <a:solidFill>
            <a:srgbClr val="00008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4" name="Google Shape;24;p133"/>
          <p:cNvSpPr/>
          <p:nvPr/>
        </p:nvSpPr>
        <p:spPr>
          <a:xfrm>
            <a:off x="9799783" y="6640946"/>
            <a:ext cx="2392219" cy="21705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5" name="Google Shape;25;p133"/>
          <p:cNvSpPr txBox="1"/>
          <p:nvPr/>
        </p:nvSpPr>
        <p:spPr>
          <a:xfrm>
            <a:off x="117190" y="6588494"/>
            <a:ext cx="2218877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ms-MY" sz="1200" b="0" i="0" u="none" strike="noStrike" cap="none">
                <a:solidFill>
                  <a:schemeClr val="lt1"/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  <a:sym typeface="Arial Narrow" panose="020B0606020202030204"/>
              </a:rPr>
              <a:t>|          Jabatan Digital Negara (JDN)</a:t>
            </a:r>
          </a:p>
        </p:txBody>
      </p:sp>
      <p:pic>
        <p:nvPicPr>
          <p:cNvPr id="26" name="Google Shape;26;p133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4" y="5"/>
            <a:ext cx="12191999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27;p133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207128" y="5965246"/>
            <a:ext cx="1525844" cy="6001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133"/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9799786" y="6169491"/>
            <a:ext cx="2251217" cy="2968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06"/>
          <p:cNvSpPr txBox="1">
            <a:spLocks noGrp="1"/>
          </p:cNvSpPr>
          <p:nvPr>
            <p:ph type="title"/>
          </p:nvPr>
        </p:nvSpPr>
        <p:spPr>
          <a:xfrm>
            <a:off x="839792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06"/>
          <p:cNvSpPr txBox="1">
            <a:spLocks noGrp="1"/>
          </p:cNvSpPr>
          <p:nvPr>
            <p:ph type="body" idx="1"/>
          </p:nvPr>
        </p:nvSpPr>
        <p:spPr>
          <a:xfrm>
            <a:off x="5183188" y="987430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27" name="Google Shape;127;p206"/>
          <p:cNvSpPr txBox="1">
            <a:spLocks noGrp="1"/>
          </p:cNvSpPr>
          <p:nvPr>
            <p:ph type="body" idx="2"/>
          </p:nvPr>
        </p:nvSpPr>
        <p:spPr>
          <a:xfrm>
            <a:off x="839792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28" name="Google Shape;128;p206"/>
          <p:cNvSpPr txBox="1">
            <a:spLocks noGrp="1"/>
          </p:cNvSpPr>
          <p:nvPr>
            <p:ph type="dt" idx="10"/>
          </p:nvPr>
        </p:nvSpPr>
        <p:spPr>
          <a:xfrm>
            <a:off x="838201" y="635635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206"/>
          <p:cNvSpPr txBox="1">
            <a:spLocks noGrp="1"/>
          </p:cNvSpPr>
          <p:nvPr>
            <p:ph type="ft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206"/>
          <p:cNvSpPr txBox="1">
            <a:spLocks noGrp="1"/>
          </p:cNvSpPr>
          <p:nvPr>
            <p:ph type="sldNum" idx="12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ms-MY" smtClean="0"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07"/>
          <p:cNvSpPr txBox="1">
            <a:spLocks noGrp="1"/>
          </p:cNvSpPr>
          <p:nvPr>
            <p:ph type="title"/>
          </p:nvPr>
        </p:nvSpPr>
        <p:spPr>
          <a:xfrm>
            <a:off x="839792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207"/>
          <p:cNvSpPr>
            <a:spLocks noGrp="1"/>
          </p:cNvSpPr>
          <p:nvPr>
            <p:ph type="pic" idx="2"/>
          </p:nvPr>
        </p:nvSpPr>
        <p:spPr>
          <a:xfrm>
            <a:off x="5183188" y="987430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34" name="Google Shape;134;p207"/>
          <p:cNvSpPr txBox="1">
            <a:spLocks noGrp="1"/>
          </p:cNvSpPr>
          <p:nvPr>
            <p:ph type="body" idx="1"/>
          </p:nvPr>
        </p:nvSpPr>
        <p:spPr>
          <a:xfrm>
            <a:off x="839792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35" name="Google Shape;135;p207"/>
          <p:cNvSpPr txBox="1">
            <a:spLocks noGrp="1"/>
          </p:cNvSpPr>
          <p:nvPr>
            <p:ph type="dt" idx="10"/>
          </p:nvPr>
        </p:nvSpPr>
        <p:spPr>
          <a:xfrm>
            <a:off x="838201" y="635635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207"/>
          <p:cNvSpPr txBox="1">
            <a:spLocks noGrp="1"/>
          </p:cNvSpPr>
          <p:nvPr>
            <p:ph type="ft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207"/>
          <p:cNvSpPr txBox="1">
            <a:spLocks noGrp="1"/>
          </p:cNvSpPr>
          <p:nvPr>
            <p:ph type="sldNum" idx="12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ms-MY" smtClean="0"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08"/>
          <p:cNvSpPr txBox="1">
            <a:spLocks noGrp="1"/>
          </p:cNvSpPr>
          <p:nvPr>
            <p:ph type="title"/>
          </p:nvPr>
        </p:nvSpPr>
        <p:spPr>
          <a:xfrm>
            <a:off x="838201" y="36513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208"/>
          <p:cNvSpPr txBox="1">
            <a:spLocks noGrp="1"/>
          </p:cNvSpPr>
          <p:nvPr>
            <p:ph type="body" idx="1"/>
          </p:nvPr>
        </p:nvSpPr>
        <p:spPr>
          <a:xfrm rot="5400000">
            <a:off x="3920332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1" name="Google Shape;141;p208"/>
          <p:cNvSpPr txBox="1">
            <a:spLocks noGrp="1"/>
          </p:cNvSpPr>
          <p:nvPr>
            <p:ph type="dt" idx="10"/>
          </p:nvPr>
        </p:nvSpPr>
        <p:spPr>
          <a:xfrm>
            <a:off x="838201" y="635635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08"/>
          <p:cNvSpPr txBox="1">
            <a:spLocks noGrp="1"/>
          </p:cNvSpPr>
          <p:nvPr>
            <p:ph type="ft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208"/>
          <p:cNvSpPr txBox="1">
            <a:spLocks noGrp="1"/>
          </p:cNvSpPr>
          <p:nvPr>
            <p:ph type="sldNum" idx="12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ms-MY" smtClean="0"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09"/>
          <p:cNvSpPr txBox="1">
            <a:spLocks noGrp="1"/>
          </p:cNvSpPr>
          <p:nvPr>
            <p:ph type="title"/>
          </p:nvPr>
        </p:nvSpPr>
        <p:spPr>
          <a:xfrm rot="5400000">
            <a:off x="7133433" y="1956596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09"/>
          <p:cNvSpPr txBox="1">
            <a:spLocks noGrp="1"/>
          </p:cNvSpPr>
          <p:nvPr>
            <p:ph type="body" idx="1"/>
          </p:nvPr>
        </p:nvSpPr>
        <p:spPr>
          <a:xfrm rot="5400000">
            <a:off x="1799432" y="-596105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7" name="Google Shape;147;p209"/>
          <p:cNvSpPr txBox="1">
            <a:spLocks noGrp="1"/>
          </p:cNvSpPr>
          <p:nvPr>
            <p:ph type="dt" idx="10"/>
          </p:nvPr>
        </p:nvSpPr>
        <p:spPr>
          <a:xfrm>
            <a:off x="838201" y="635635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209"/>
          <p:cNvSpPr txBox="1">
            <a:spLocks noGrp="1"/>
          </p:cNvSpPr>
          <p:nvPr>
            <p:ph type="ft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09"/>
          <p:cNvSpPr txBox="1">
            <a:spLocks noGrp="1"/>
          </p:cNvSpPr>
          <p:nvPr>
            <p:ph type="sldNum" idx="12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ms-MY" smtClean="0"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36"/>
          <p:cNvSpPr txBox="1">
            <a:spLocks noGrp="1"/>
          </p:cNvSpPr>
          <p:nvPr>
            <p:ph type="dt" idx="10"/>
          </p:nvPr>
        </p:nvSpPr>
        <p:spPr>
          <a:xfrm>
            <a:off x="838201" y="635635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136"/>
          <p:cNvSpPr txBox="1">
            <a:spLocks noGrp="1"/>
          </p:cNvSpPr>
          <p:nvPr>
            <p:ph type="ft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136"/>
          <p:cNvSpPr txBox="1">
            <a:spLocks noGrp="1"/>
          </p:cNvSpPr>
          <p:nvPr>
            <p:ph type="sldNum" idx="12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ms-MY" smtClean="0"/>
              <a:t>‹#›</a:t>
            </a:fld>
            <a:endParaRPr lang="ms-MY"/>
          </a:p>
        </p:txBody>
      </p:sp>
      <p:sp>
        <p:nvSpPr>
          <p:cNvPr id="164" name="Google Shape;164;p136"/>
          <p:cNvSpPr/>
          <p:nvPr/>
        </p:nvSpPr>
        <p:spPr>
          <a:xfrm>
            <a:off x="3" y="0"/>
            <a:ext cx="19041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ms-MY" sz="1600" b="1">
                <a:solidFill>
                  <a:schemeClr val="lt1"/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  <a:sym typeface="Arial Narrow" panose="020B0606020202030204"/>
              </a:rPr>
              <a:t>TEMPLAT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50"/>
          <p:cNvSpPr txBox="1"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150"/>
          <p:cNvSpPr txBox="1"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70" name="Google Shape;170;p150"/>
          <p:cNvSpPr txBox="1">
            <a:spLocks noGrp="1"/>
          </p:cNvSpPr>
          <p:nvPr>
            <p:ph type="dt" idx="10"/>
          </p:nvPr>
        </p:nvSpPr>
        <p:spPr>
          <a:xfrm>
            <a:off x="838201" y="635635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150"/>
          <p:cNvSpPr txBox="1">
            <a:spLocks noGrp="1"/>
          </p:cNvSpPr>
          <p:nvPr>
            <p:ph type="ft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150"/>
          <p:cNvSpPr txBox="1">
            <a:spLocks noGrp="1"/>
          </p:cNvSpPr>
          <p:nvPr>
            <p:ph type="sldNum" idx="12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ms-MY" smtClean="0"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51"/>
          <p:cNvSpPr txBox="1">
            <a:spLocks noGrp="1"/>
          </p:cNvSpPr>
          <p:nvPr>
            <p:ph type="title"/>
          </p:nvPr>
        </p:nvSpPr>
        <p:spPr>
          <a:xfrm>
            <a:off x="838201" y="36513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151"/>
          <p:cNvSpPr txBox="1"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6" name="Google Shape;176;p151"/>
          <p:cNvSpPr txBox="1">
            <a:spLocks noGrp="1"/>
          </p:cNvSpPr>
          <p:nvPr>
            <p:ph type="dt" idx="10"/>
          </p:nvPr>
        </p:nvSpPr>
        <p:spPr>
          <a:xfrm>
            <a:off x="838201" y="635635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151"/>
          <p:cNvSpPr txBox="1">
            <a:spLocks noGrp="1"/>
          </p:cNvSpPr>
          <p:nvPr>
            <p:ph type="ft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151"/>
          <p:cNvSpPr txBox="1">
            <a:spLocks noGrp="1"/>
          </p:cNvSpPr>
          <p:nvPr>
            <p:ph type="sldNum" idx="12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ms-MY" smtClean="0"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52"/>
          <p:cNvSpPr txBox="1">
            <a:spLocks noGrp="1"/>
          </p:cNvSpPr>
          <p:nvPr>
            <p:ph type="title"/>
          </p:nvPr>
        </p:nvSpPr>
        <p:spPr>
          <a:xfrm>
            <a:off x="831851" y="1709743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152"/>
          <p:cNvSpPr txBox="1"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2" name="Google Shape;182;p152"/>
          <p:cNvSpPr txBox="1">
            <a:spLocks noGrp="1"/>
          </p:cNvSpPr>
          <p:nvPr>
            <p:ph type="dt" idx="10"/>
          </p:nvPr>
        </p:nvSpPr>
        <p:spPr>
          <a:xfrm>
            <a:off x="838201" y="635635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152"/>
          <p:cNvSpPr txBox="1">
            <a:spLocks noGrp="1"/>
          </p:cNvSpPr>
          <p:nvPr>
            <p:ph type="ft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152"/>
          <p:cNvSpPr txBox="1">
            <a:spLocks noGrp="1"/>
          </p:cNvSpPr>
          <p:nvPr>
            <p:ph type="sldNum" idx="12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ms-MY" smtClean="0"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53"/>
          <p:cNvSpPr txBox="1">
            <a:spLocks noGrp="1"/>
          </p:cNvSpPr>
          <p:nvPr>
            <p:ph type="title"/>
          </p:nvPr>
        </p:nvSpPr>
        <p:spPr>
          <a:xfrm>
            <a:off x="838201" y="36513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153"/>
          <p:cNvSpPr txBox="1">
            <a:spLocks noGrp="1"/>
          </p:cNvSpPr>
          <p:nvPr>
            <p:ph type="body" idx="1"/>
          </p:nvPr>
        </p:nvSpPr>
        <p:spPr>
          <a:xfrm>
            <a:off x="838201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8" name="Google Shape;188;p15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9" name="Google Shape;189;p153"/>
          <p:cNvSpPr txBox="1">
            <a:spLocks noGrp="1"/>
          </p:cNvSpPr>
          <p:nvPr>
            <p:ph type="dt" idx="10"/>
          </p:nvPr>
        </p:nvSpPr>
        <p:spPr>
          <a:xfrm>
            <a:off x="838201" y="635635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153"/>
          <p:cNvSpPr txBox="1">
            <a:spLocks noGrp="1"/>
          </p:cNvSpPr>
          <p:nvPr>
            <p:ph type="ft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153"/>
          <p:cNvSpPr txBox="1">
            <a:spLocks noGrp="1"/>
          </p:cNvSpPr>
          <p:nvPr>
            <p:ph type="sldNum" idx="12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ms-MY" smtClean="0"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54"/>
          <p:cNvSpPr txBox="1">
            <a:spLocks noGrp="1"/>
          </p:cNvSpPr>
          <p:nvPr>
            <p:ph type="title"/>
          </p:nvPr>
        </p:nvSpPr>
        <p:spPr>
          <a:xfrm>
            <a:off x="839788" y="36513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4" name="Google Shape;194;p154"/>
          <p:cNvSpPr txBox="1">
            <a:spLocks noGrp="1"/>
          </p:cNvSpPr>
          <p:nvPr>
            <p:ph type="body" idx="1"/>
          </p:nvPr>
        </p:nvSpPr>
        <p:spPr>
          <a:xfrm>
            <a:off x="839791" y="1681164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95" name="Google Shape;195;p154"/>
          <p:cNvSpPr txBox="1">
            <a:spLocks noGrp="1"/>
          </p:cNvSpPr>
          <p:nvPr>
            <p:ph type="body" idx="2"/>
          </p:nvPr>
        </p:nvSpPr>
        <p:spPr>
          <a:xfrm>
            <a:off x="839791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6" name="Google Shape;196;p154"/>
          <p:cNvSpPr txBox="1">
            <a:spLocks noGrp="1"/>
          </p:cNvSpPr>
          <p:nvPr>
            <p:ph type="body" idx="3"/>
          </p:nvPr>
        </p:nvSpPr>
        <p:spPr>
          <a:xfrm>
            <a:off x="6172201" y="1681164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97" name="Google Shape;197;p154"/>
          <p:cNvSpPr txBox="1">
            <a:spLocks noGrp="1"/>
          </p:cNvSpPr>
          <p:nvPr>
            <p:ph type="body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8" name="Google Shape;198;p154"/>
          <p:cNvSpPr txBox="1">
            <a:spLocks noGrp="1"/>
          </p:cNvSpPr>
          <p:nvPr>
            <p:ph type="dt" idx="10"/>
          </p:nvPr>
        </p:nvSpPr>
        <p:spPr>
          <a:xfrm>
            <a:off x="838201" y="635635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154"/>
          <p:cNvSpPr txBox="1">
            <a:spLocks noGrp="1"/>
          </p:cNvSpPr>
          <p:nvPr>
            <p:ph type="ft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0" name="Google Shape;200;p154"/>
          <p:cNvSpPr txBox="1">
            <a:spLocks noGrp="1"/>
          </p:cNvSpPr>
          <p:nvPr>
            <p:ph type="sldNum" idx="12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ms-MY" smtClean="0"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oogle Shape;30;p198"/>
          <p:cNvPicPr preferRelativeResize="0"/>
          <p:nvPr/>
        </p:nvPicPr>
        <p:blipFill rotWithShape="1">
          <a:blip r:embed="rId2"/>
          <a:srcRect l="36934" b="60000"/>
          <a:stretch>
            <a:fillRect/>
          </a:stretch>
        </p:blipFill>
        <p:spPr>
          <a:xfrm rot="10800000">
            <a:off x="0" y="5302467"/>
            <a:ext cx="4370664" cy="1559316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198"/>
          <p:cNvSpPr/>
          <p:nvPr/>
        </p:nvSpPr>
        <p:spPr>
          <a:xfrm>
            <a:off x="4" y="6"/>
            <a:ext cx="838199" cy="568695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2" name="Google Shape;32;p198"/>
          <p:cNvSpPr txBox="1"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98"/>
          <p:cNvSpPr txBox="1">
            <a:spLocks noGrp="1"/>
          </p:cNvSpPr>
          <p:nvPr>
            <p:ph type="dt" idx="10"/>
          </p:nvPr>
        </p:nvSpPr>
        <p:spPr>
          <a:xfrm>
            <a:off x="838201" y="635635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98"/>
          <p:cNvSpPr txBox="1">
            <a:spLocks noGrp="1"/>
          </p:cNvSpPr>
          <p:nvPr>
            <p:ph type="ft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98"/>
          <p:cNvSpPr/>
          <p:nvPr/>
        </p:nvSpPr>
        <p:spPr>
          <a:xfrm>
            <a:off x="3" y="6640944"/>
            <a:ext cx="10584873" cy="217056"/>
          </a:xfrm>
          <a:prstGeom prst="rect">
            <a:avLst/>
          </a:prstGeom>
          <a:solidFill>
            <a:srgbClr val="00008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6" name="Google Shape;36;p198"/>
          <p:cNvSpPr/>
          <p:nvPr/>
        </p:nvSpPr>
        <p:spPr>
          <a:xfrm>
            <a:off x="9799783" y="6640946"/>
            <a:ext cx="2392219" cy="21705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7" name="Google Shape;37;p198"/>
          <p:cNvSpPr/>
          <p:nvPr/>
        </p:nvSpPr>
        <p:spPr>
          <a:xfrm>
            <a:off x="838200" y="6"/>
            <a:ext cx="11353800" cy="568695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ms-MY"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</a:p>
        </p:txBody>
      </p:sp>
      <p:sp>
        <p:nvSpPr>
          <p:cNvPr id="38" name="Google Shape;38;p198"/>
          <p:cNvSpPr txBox="1">
            <a:spLocks noGrp="1"/>
          </p:cNvSpPr>
          <p:nvPr>
            <p:ph type="title"/>
          </p:nvPr>
        </p:nvSpPr>
        <p:spPr>
          <a:xfrm>
            <a:off x="733813" y="133236"/>
            <a:ext cx="10619988" cy="315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None/>
              <a:defRPr sz="240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98"/>
          <p:cNvSpPr/>
          <p:nvPr/>
        </p:nvSpPr>
        <p:spPr>
          <a:xfrm rot="5400000">
            <a:off x="11618048" y="6434054"/>
            <a:ext cx="365124" cy="343949"/>
          </a:xfrm>
          <a:prstGeom prst="flowChartPreparation">
            <a:avLst/>
          </a:prstGeom>
          <a:solidFill>
            <a:schemeClr val="lt1"/>
          </a:solidFill>
          <a:ln w="28575" cap="flat" cmpd="sng">
            <a:solidFill>
              <a:srgbClr val="00008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40" name="Google Shape;40;p198"/>
          <p:cNvSpPr txBox="1">
            <a:spLocks noGrp="1"/>
          </p:cNvSpPr>
          <p:nvPr>
            <p:ph type="sldNum" idx="12"/>
          </p:nvPr>
        </p:nvSpPr>
        <p:spPr>
          <a:xfrm>
            <a:off x="11605918" y="6423466"/>
            <a:ext cx="3893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1000" b="0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lvl="1" indent="0" algn="ctr">
              <a:spcBef>
                <a:spcPts val="0"/>
              </a:spcBef>
              <a:buNone/>
              <a:defRPr sz="1000" b="0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lvl="2" indent="0" algn="ctr">
              <a:spcBef>
                <a:spcPts val="0"/>
              </a:spcBef>
              <a:buNone/>
              <a:defRPr sz="1000" b="0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lvl="3" indent="0" algn="ctr">
              <a:spcBef>
                <a:spcPts val="0"/>
              </a:spcBef>
              <a:buNone/>
              <a:defRPr sz="1000" b="0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lvl="4" indent="0" algn="ctr">
              <a:spcBef>
                <a:spcPts val="0"/>
              </a:spcBef>
              <a:buNone/>
              <a:defRPr sz="1000" b="0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lvl="5" indent="0" algn="ctr">
              <a:spcBef>
                <a:spcPts val="0"/>
              </a:spcBef>
              <a:buNone/>
              <a:defRPr sz="1000" b="0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lvl="6" indent="0" algn="ctr">
              <a:spcBef>
                <a:spcPts val="0"/>
              </a:spcBef>
              <a:buNone/>
              <a:defRPr sz="1000" b="0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lvl="7" indent="0" algn="ctr">
              <a:spcBef>
                <a:spcPts val="0"/>
              </a:spcBef>
              <a:buNone/>
              <a:defRPr sz="1000" b="0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lvl="8" indent="0" algn="ctr">
              <a:spcBef>
                <a:spcPts val="0"/>
              </a:spcBef>
              <a:buNone/>
              <a:defRPr sz="1000" b="0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fld id="{00000000-1234-1234-1234-123412341234}" type="slidenum">
              <a:rPr lang="ms-MY" smtClean="0"/>
              <a:t>‹#›</a:t>
            </a:fld>
            <a:endParaRPr lang="ms-MY"/>
          </a:p>
        </p:txBody>
      </p:sp>
      <p:grpSp>
        <p:nvGrpSpPr>
          <p:cNvPr id="41" name="Google Shape;41;p198"/>
          <p:cNvGrpSpPr/>
          <p:nvPr/>
        </p:nvGrpSpPr>
        <p:grpSpPr>
          <a:xfrm>
            <a:off x="167991" y="151336"/>
            <a:ext cx="356699" cy="266031"/>
            <a:chOff x="532301" y="894078"/>
            <a:chExt cx="356699" cy="266031"/>
          </a:xfrm>
        </p:grpSpPr>
        <p:sp>
          <p:nvSpPr>
            <p:cNvPr id="42" name="Google Shape;42;p198"/>
            <p:cNvSpPr/>
            <p:nvPr/>
          </p:nvSpPr>
          <p:spPr>
            <a:xfrm>
              <a:off x="532301" y="894078"/>
              <a:ext cx="356699" cy="266031"/>
            </a:xfrm>
            <a:prstGeom prst="roundRect">
              <a:avLst>
                <a:gd name="adj" fmla="val 35255"/>
              </a:avLst>
            </a:prstGeom>
            <a:noFill/>
            <a:ln w="19050" cap="flat" cmpd="sng">
              <a:solidFill>
                <a:srgbClr val="00008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cxnSp>
          <p:nvCxnSpPr>
            <p:cNvPr id="43" name="Google Shape;43;p198"/>
            <p:cNvCxnSpPr/>
            <p:nvPr/>
          </p:nvCxnSpPr>
          <p:spPr>
            <a:xfrm>
              <a:off x="612055" y="972462"/>
              <a:ext cx="197190" cy="0"/>
            </a:xfrm>
            <a:prstGeom prst="straightConnector1">
              <a:avLst/>
            </a:prstGeom>
            <a:noFill/>
            <a:ln w="19050" cap="flat" cmpd="sng">
              <a:solidFill>
                <a:srgbClr val="00008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4" name="Google Shape;44;p198"/>
            <p:cNvCxnSpPr/>
            <p:nvPr/>
          </p:nvCxnSpPr>
          <p:spPr>
            <a:xfrm>
              <a:off x="612055" y="1021019"/>
              <a:ext cx="197190" cy="0"/>
            </a:xfrm>
            <a:prstGeom prst="straightConnector1">
              <a:avLst/>
            </a:prstGeom>
            <a:noFill/>
            <a:ln w="19050" cap="flat" cmpd="sng">
              <a:solidFill>
                <a:srgbClr val="00008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5" name="Google Shape;45;p198"/>
            <p:cNvCxnSpPr/>
            <p:nvPr/>
          </p:nvCxnSpPr>
          <p:spPr>
            <a:xfrm>
              <a:off x="612055" y="1071819"/>
              <a:ext cx="197190" cy="0"/>
            </a:xfrm>
            <a:prstGeom prst="straightConnector1">
              <a:avLst/>
            </a:prstGeom>
            <a:noFill/>
            <a:ln w="19050" cap="flat" cmpd="sng">
              <a:solidFill>
                <a:srgbClr val="00008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55"/>
          <p:cNvSpPr txBox="1">
            <a:spLocks noGrp="1"/>
          </p:cNvSpPr>
          <p:nvPr>
            <p:ph type="title"/>
          </p:nvPr>
        </p:nvSpPr>
        <p:spPr>
          <a:xfrm>
            <a:off x="838201" y="36513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155"/>
          <p:cNvSpPr txBox="1">
            <a:spLocks noGrp="1"/>
          </p:cNvSpPr>
          <p:nvPr>
            <p:ph type="dt" idx="10"/>
          </p:nvPr>
        </p:nvSpPr>
        <p:spPr>
          <a:xfrm>
            <a:off x="838201" y="635635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4" name="Google Shape;204;p155"/>
          <p:cNvSpPr txBox="1">
            <a:spLocks noGrp="1"/>
          </p:cNvSpPr>
          <p:nvPr>
            <p:ph type="ft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155"/>
          <p:cNvSpPr txBox="1">
            <a:spLocks noGrp="1"/>
          </p:cNvSpPr>
          <p:nvPr>
            <p:ph type="sldNum" idx="12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ms-MY" smtClean="0"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56"/>
          <p:cNvSpPr txBox="1">
            <a:spLocks noGrp="1"/>
          </p:cNvSpPr>
          <p:nvPr>
            <p:ph type="dt" idx="10"/>
          </p:nvPr>
        </p:nvSpPr>
        <p:spPr>
          <a:xfrm>
            <a:off x="838201" y="635635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8" name="Google Shape;208;p156"/>
          <p:cNvSpPr txBox="1">
            <a:spLocks noGrp="1"/>
          </p:cNvSpPr>
          <p:nvPr>
            <p:ph type="ft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156"/>
          <p:cNvSpPr txBox="1">
            <a:spLocks noGrp="1"/>
          </p:cNvSpPr>
          <p:nvPr>
            <p:ph type="sldNum" idx="12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ms-MY" smtClean="0"/>
              <a:t>‹#›</a:t>
            </a:fld>
            <a:endParaRPr lang="ms-MY"/>
          </a:p>
        </p:txBody>
      </p:sp>
      <p:sp>
        <p:nvSpPr>
          <p:cNvPr id="210" name="Google Shape;210;p156"/>
          <p:cNvSpPr/>
          <p:nvPr/>
        </p:nvSpPr>
        <p:spPr>
          <a:xfrm>
            <a:off x="3" y="0"/>
            <a:ext cx="190419" cy="6858000"/>
          </a:xfrm>
          <a:prstGeom prst="rect">
            <a:avLst/>
          </a:prstGeom>
          <a:solidFill>
            <a:srgbClr val="F4B08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ms-MY" sz="1600" b="1">
                <a:solidFill>
                  <a:schemeClr val="lt1"/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  <a:sym typeface="Arial Narrow" panose="020B0606020202030204"/>
              </a:rPr>
              <a:t>CONTOH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57"/>
          <p:cNvSpPr txBox="1">
            <a:spLocks noGrp="1"/>
          </p:cNvSpPr>
          <p:nvPr>
            <p:ph type="title"/>
          </p:nvPr>
        </p:nvSpPr>
        <p:spPr>
          <a:xfrm>
            <a:off x="839792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3" name="Google Shape;213;p157"/>
          <p:cNvSpPr txBox="1">
            <a:spLocks noGrp="1"/>
          </p:cNvSpPr>
          <p:nvPr>
            <p:ph type="body" idx="1"/>
          </p:nvPr>
        </p:nvSpPr>
        <p:spPr>
          <a:xfrm>
            <a:off x="5183188" y="987430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214" name="Google Shape;214;p157"/>
          <p:cNvSpPr txBox="1">
            <a:spLocks noGrp="1"/>
          </p:cNvSpPr>
          <p:nvPr>
            <p:ph type="body" idx="2"/>
          </p:nvPr>
        </p:nvSpPr>
        <p:spPr>
          <a:xfrm>
            <a:off x="839792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15" name="Google Shape;215;p157"/>
          <p:cNvSpPr txBox="1">
            <a:spLocks noGrp="1"/>
          </p:cNvSpPr>
          <p:nvPr>
            <p:ph type="dt" idx="10"/>
          </p:nvPr>
        </p:nvSpPr>
        <p:spPr>
          <a:xfrm>
            <a:off x="838201" y="635635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6" name="Google Shape;216;p157"/>
          <p:cNvSpPr txBox="1">
            <a:spLocks noGrp="1"/>
          </p:cNvSpPr>
          <p:nvPr>
            <p:ph type="ft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7" name="Google Shape;217;p157"/>
          <p:cNvSpPr txBox="1">
            <a:spLocks noGrp="1"/>
          </p:cNvSpPr>
          <p:nvPr>
            <p:ph type="sldNum" idx="12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ms-MY" smtClean="0"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58"/>
          <p:cNvSpPr txBox="1">
            <a:spLocks noGrp="1"/>
          </p:cNvSpPr>
          <p:nvPr>
            <p:ph type="title"/>
          </p:nvPr>
        </p:nvSpPr>
        <p:spPr>
          <a:xfrm>
            <a:off x="839792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p158"/>
          <p:cNvSpPr>
            <a:spLocks noGrp="1"/>
          </p:cNvSpPr>
          <p:nvPr>
            <p:ph type="pic" idx="2"/>
          </p:nvPr>
        </p:nvSpPr>
        <p:spPr>
          <a:xfrm>
            <a:off x="5183188" y="987430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221" name="Google Shape;221;p158"/>
          <p:cNvSpPr txBox="1">
            <a:spLocks noGrp="1"/>
          </p:cNvSpPr>
          <p:nvPr>
            <p:ph type="body" idx="1"/>
          </p:nvPr>
        </p:nvSpPr>
        <p:spPr>
          <a:xfrm>
            <a:off x="839792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22" name="Google Shape;222;p158"/>
          <p:cNvSpPr txBox="1">
            <a:spLocks noGrp="1"/>
          </p:cNvSpPr>
          <p:nvPr>
            <p:ph type="dt" idx="10"/>
          </p:nvPr>
        </p:nvSpPr>
        <p:spPr>
          <a:xfrm>
            <a:off x="838201" y="635635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3" name="Google Shape;223;p158"/>
          <p:cNvSpPr txBox="1">
            <a:spLocks noGrp="1"/>
          </p:cNvSpPr>
          <p:nvPr>
            <p:ph type="ft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4" name="Google Shape;224;p158"/>
          <p:cNvSpPr txBox="1">
            <a:spLocks noGrp="1"/>
          </p:cNvSpPr>
          <p:nvPr>
            <p:ph type="sldNum" idx="12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ms-MY" smtClean="0"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59"/>
          <p:cNvSpPr txBox="1">
            <a:spLocks noGrp="1"/>
          </p:cNvSpPr>
          <p:nvPr>
            <p:ph type="title"/>
          </p:nvPr>
        </p:nvSpPr>
        <p:spPr>
          <a:xfrm>
            <a:off x="838201" y="36513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7" name="Google Shape;227;p159"/>
          <p:cNvSpPr txBox="1">
            <a:spLocks noGrp="1"/>
          </p:cNvSpPr>
          <p:nvPr>
            <p:ph type="body" idx="1"/>
          </p:nvPr>
        </p:nvSpPr>
        <p:spPr>
          <a:xfrm rot="5400000">
            <a:off x="3920332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8" name="Google Shape;228;p159"/>
          <p:cNvSpPr txBox="1">
            <a:spLocks noGrp="1"/>
          </p:cNvSpPr>
          <p:nvPr>
            <p:ph type="dt" idx="10"/>
          </p:nvPr>
        </p:nvSpPr>
        <p:spPr>
          <a:xfrm>
            <a:off x="838201" y="635635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9" name="Google Shape;229;p159"/>
          <p:cNvSpPr txBox="1">
            <a:spLocks noGrp="1"/>
          </p:cNvSpPr>
          <p:nvPr>
            <p:ph type="ft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0" name="Google Shape;230;p159"/>
          <p:cNvSpPr txBox="1">
            <a:spLocks noGrp="1"/>
          </p:cNvSpPr>
          <p:nvPr>
            <p:ph type="sldNum" idx="12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ms-MY" smtClean="0"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60"/>
          <p:cNvSpPr txBox="1">
            <a:spLocks noGrp="1"/>
          </p:cNvSpPr>
          <p:nvPr>
            <p:ph type="title"/>
          </p:nvPr>
        </p:nvSpPr>
        <p:spPr>
          <a:xfrm rot="5400000">
            <a:off x="7133433" y="1956596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3" name="Google Shape;233;p160"/>
          <p:cNvSpPr txBox="1">
            <a:spLocks noGrp="1"/>
          </p:cNvSpPr>
          <p:nvPr>
            <p:ph type="body" idx="1"/>
          </p:nvPr>
        </p:nvSpPr>
        <p:spPr>
          <a:xfrm rot="5400000">
            <a:off x="1799432" y="-596105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4" name="Google Shape;234;p160"/>
          <p:cNvSpPr txBox="1">
            <a:spLocks noGrp="1"/>
          </p:cNvSpPr>
          <p:nvPr>
            <p:ph type="dt" idx="10"/>
          </p:nvPr>
        </p:nvSpPr>
        <p:spPr>
          <a:xfrm>
            <a:off x="838201" y="635635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5" name="Google Shape;235;p160"/>
          <p:cNvSpPr txBox="1">
            <a:spLocks noGrp="1"/>
          </p:cNvSpPr>
          <p:nvPr>
            <p:ph type="ft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6" name="Google Shape;236;p160"/>
          <p:cNvSpPr txBox="1">
            <a:spLocks noGrp="1"/>
          </p:cNvSpPr>
          <p:nvPr>
            <p:ph type="sldNum" idx="12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ms-MY" smtClean="0"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Diagram or Organization Chart" type="dgm">
  <p:cSld name="DIAGRAM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61"/>
          <p:cNvSpPr txBox="1">
            <a:spLocks noGrp="1"/>
          </p:cNvSpPr>
          <p:nvPr>
            <p:ph type="title"/>
          </p:nvPr>
        </p:nvSpPr>
        <p:spPr>
          <a:xfrm>
            <a:off x="482600" y="773119"/>
            <a:ext cx="11201400" cy="674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9" name="Google Shape;239;p161"/>
          <p:cNvSpPr>
            <a:spLocks noGrp="1"/>
          </p:cNvSpPr>
          <p:nvPr>
            <p:ph type="dgm" idx="2"/>
          </p:nvPr>
        </p:nvSpPr>
        <p:spPr>
          <a:xfrm>
            <a:off x="467786" y="1600202"/>
            <a:ext cx="11250083" cy="4754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240" name="Google Shape;240;p161"/>
          <p:cNvSpPr txBox="1">
            <a:spLocks noGrp="1"/>
          </p:cNvSpPr>
          <p:nvPr>
            <p:ph type="dt" idx="10"/>
          </p:nvPr>
        </p:nvSpPr>
        <p:spPr>
          <a:xfrm>
            <a:off x="609602" y="6629407"/>
            <a:ext cx="2844800" cy="168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1" name="Google Shape;241;p161"/>
          <p:cNvSpPr txBox="1">
            <a:spLocks noGrp="1"/>
          </p:cNvSpPr>
          <p:nvPr>
            <p:ph type="ftr" idx="11"/>
          </p:nvPr>
        </p:nvSpPr>
        <p:spPr>
          <a:xfrm>
            <a:off x="4165601" y="6629407"/>
            <a:ext cx="3860800" cy="168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2" name="Google Shape;242;p161"/>
          <p:cNvSpPr txBox="1">
            <a:spLocks noGrp="1"/>
          </p:cNvSpPr>
          <p:nvPr>
            <p:ph type="sldNum" idx="12"/>
          </p:nvPr>
        </p:nvSpPr>
        <p:spPr>
          <a:xfrm>
            <a:off x="8737601" y="6629407"/>
            <a:ext cx="2844800" cy="168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fld id="{00000000-1234-1234-1234-123412341234}" type="slidenum">
              <a:rPr lang="ms-MY" smtClean="0"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62"/>
          <p:cNvSpPr txBox="1">
            <a:spLocks noGrp="1"/>
          </p:cNvSpPr>
          <p:nvPr>
            <p:ph type="subTitle" idx="1"/>
          </p:nvPr>
        </p:nvSpPr>
        <p:spPr>
          <a:xfrm>
            <a:off x="952404" y="1609068"/>
            <a:ext cx="10287200" cy="45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Anaheim" panose="020B0604020202020204"/>
              <a:buAutoNum type="arabicPeriod"/>
              <a:defRPr sz="2135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 panose="02000000000000000000"/>
              <a:buAutoNum type="alphaLcPeriod"/>
              <a:defRPr sz="2135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 panose="02000000000000000000"/>
              <a:buAutoNum type="romanLcPeriod"/>
              <a:defRPr sz="2135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 panose="02000000000000000000"/>
              <a:buAutoNum type="arabicPeriod"/>
              <a:defRPr sz="2135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 panose="02000000000000000000"/>
              <a:buAutoNum type="alphaLcPeriod"/>
              <a:defRPr sz="2135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 panose="02000000000000000000"/>
              <a:buAutoNum type="romanLcPeriod"/>
              <a:defRPr sz="2135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 panose="02000000000000000000"/>
              <a:buAutoNum type="arabicPeriod"/>
              <a:defRPr sz="2135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 panose="02000000000000000000"/>
              <a:buAutoNum type="alphaLcPeriod"/>
              <a:defRPr sz="2135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 panose="02000000000000000000"/>
              <a:buAutoNum type="romanLcPeriod"/>
              <a:defRPr sz="2135"/>
            </a:lvl9pPr>
          </a:lstStyle>
          <a:p>
            <a:endParaRPr/>
          </a:p>
        </p:txBody>
      </p:sp>
      <p:sp>
        <p:nvSpPr>
          <p:cNvPr id="245" name="Google Shape;245;p162"/>
          <p:cNvSpPr txBox="1">
            <a:spLocks noGrp="1"/>
          </p:cNvSpPr>
          <p:nvPr>
            <p:ph type="title"/>
          </p:nvPr>
        </p:nvSpPr>
        <p:spPr>
          <a:xfrm>
            <a:off x="952404" y="721133"/>
            <a:ext cx="10287200" cy="6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 panose="020F0502020204030204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6" name="Google Shape;246;p162"/>
          <p:cNvSpPr/>
          <p:nvPr/>
        </p:nvSpPr>
        <p:spPr>
          <a:xfrm>
            <a:off x="4" y="2601"/>
            <a:ext cx="12191961" cy="457200"/>
          </a:xfrm>
          <a:custGeom>
            <a:avLst/>
            <a:gdLst/>
            <a:ahLst/>
            <a:cxnLst/>
            <a:rect l="l" t="t" r="r" b="b"/>
            <a:pathLst>
              <a:path w="43778" h="1407" extrusionOk="0">
                <a:moveTo>
                  <a:pt x="0" y="0"/>
                </a:moveTo>
                <a:lnTo>
                  <a:pt x="0" y="1406"/>
                </a:lnTo>
                <a:lnTo>
                  <a:pt x="43777" y="1406"/>
                </a:lnTo>
                <a:lnTo>
                  <a:pt x="4377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62475" tIns="162475" rIns="162475" bIns="1624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88"/>
              <a:buFont typeface="Calibri" panose="020F0502020204030204"/>
              <a:buNone/>
            </a:pPr>
            <a:endParaRPr sz="249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47" name="Google Shape;247;p162"/>
          <p:cNvSpPr txBox="1">
            <a:spLocks noGrp="1"/>
          </p:cNvSpPr>
          <p:nvPr>
            <p:ph type="sldNum" idx="12"/>
          </p:nvPr>
        </p:nvSpPr>
        <p:spPr>
          <a:xfrm>
            <a:off x="11296612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lvl="0" indent="0" algn="r">
              <a:buClr>
                <a:schemeClr val="dk2"/>
              </a:buClr>
              <a:buSzPts val="1777"/>
              <a:buFont typeface="Calibri" panose="020F0502020204030204"/>
              <a:buNone/>
              <a:defRPr sz="1775">
                <a:solidFill>
                  <a:schemeClr val="dk2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lvl="1" indent="0" algn="r">
              <a:buClr>
                <a:schemeClr val="dk2"/>
              </a:buClr>
              <a:buSzPts val="1777"/>
              <a:buFont typeface="Calibri" panose="020F0502020204030204"/>
              <a:buNone/>
              <a:defRPr sz="1775">
                <a:solidFill>
                  <a:schemeClr val="dk2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lvl="2" indent="0" algn="r">
              <a:buClr>
                <a:schemeClr val="dk2"/>
              </a:buClr>
              <a:buSzPts val="1777"/>
              <a:buFont typeface="Calibri" panose="020F0502020204030204"/>
              <a:buNone/>
              <a:defRPr sz="1775">
                <a:solidFill>
                  <a:schemeClr val="dk2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lvl="3" indent="0" algn="r">
              <a:buClr>
                <a:schemeClr val="dk2"/>
              </a:buClr>
              <a:buSzPts val="1777"/>
              <a:buFont typeface="Calibri" panose="020F0502020204030204"/>
              <a:buNone/>
              <a:defRPr sz="1775">
                <a:solidFill>
                  <a:schemeClr val="dk2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lvl="4" indent="0" algn="r">
              <a:buClr>
                <a:schemeClr val="dk2"/>
              </a:buClr>
              <a:buSzPts val="1777"/>
              <a:buFont typeface="Calibri" panose="020F0502020204030204"/>
              <a:buNone/>
              <a:defRPr sz="1775">
                <a:solidFill>
                  <a:schemeClr val="dk2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lvl="5" indent="0" algn="r">
              <a:buClr>
                <a:schemeClr val="dk2"/>
              </a:buClr>
              <a:buSzPts val="1777"/>
              <a:buFont typeface="Calibri" panose="020F0502020204030204"/>
              <a:buNone/>
              <a:defRPr sz="1775">
                <a:solidFill>
                  <a:schemeClr val="dk2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lvl="6" indent="0" algn="r">
              <a:buClr>
                <a:schemeClr val="dk2"/>
              </a:buClr>
              <a:buSzPts val="1777"/>
              <a:buFont typeface="Calibri" panose="020F0502020204030204"/>
              <a:buNone/>
              <a:defRPr sz="1775">
                <a:solidFill>
                  <a:schemeClr val="dk2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lvl="7" indent="0" algn="r">
              <a:buClr>
                <a:schemeClr val="dk2"/>
              </a:buClr>
              <a:buSzPts val="1777"/>
              <a:buFont typeface="Calibri" panose="020F0502020204030204"/>
              <a:buNone/>
              <a:defRPr sz="1775">
                <a:solidFill>
                  <a:schemeClr val="dk2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lvl="8" indent="0" algn="r">
              <a:buClr>
                <a:schemeClr val="dk2"/>
              </a:buClr>
              <a:buSzPts val="1777"/>
              <a:buFont typeface="Calibri" panose="020F0502020204030204"/>
              <a:buNone/>
              <a:defRPr sz="1775">
                <a:solidFill>
                  <a:schemeClr val="dk2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fld id="{00000000-1234-1234-1234-123412341234}" type="slidenum">
              <a:rPr lang="ms-MY" smtClean="0"/>
              <a:t>‹#›</a:t>
            </a:fld>
            <a:endParaRPr lang="ms-MY"/>
          </a:p>
        </p:txBody>
      </p:sp>
      <p:sp>
        <p:nvSpPr>
          <p:cNvPr id="248" name="Google Shape;248;p162"/>
          <p:cNvSpPr/>
          <p:nvPr/>
        </p:nvSpPr>
        <p:spPr>
          <a:xfrm>
            <a:off x="287972" y="148206"/>
            <a:ext cx="130281" cy="12326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62475" tIns="162475" rIns="162475" bIns="1624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88"/>
              <a:buFont typeface="Calibri" panose="020F0502020204030204"/>
              <a:buNone/>
            </a:pPr>
            <a:endParaRPr sz="249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49" name="Google Shape;249;p162"/>
          <p:cNvSpPr/>
          <p:nvPr/>
        </p:nvSpPr>
        <p:spPr>
          <a:xfrm>
            <a:off x="636201" y="148206"/>
            <a:ext cx="130283" cy="12326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62475" tIns="162475" rIns="162475" bIns="1624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88"/>
              <a:buFont typeface="Calibri" panose="020F0502020204030204"/>
              <a:buNone/>
            </a:pPr>
            <a:endParaRPr sz="249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50" name="Google Shape;250;p162"/>
          <p:cNvSpPr/>
          <p:nvPr/>
        </p:nvSpPr>
        <p:spPr>
          <a:xfrm>
            <a:off x="984434" y="148206"/>
            <a:ext cx="130283" cy="12326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62475" tIns="162475" rIns="162475" bIns="1624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88"/>
              <a:buFont typeface="Calibri" panose="020F0502020204030204"/>
              <a:buNone/>
            </a:pPr>
            <a:endParaRPr sz="249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>
  <p:cSld name="2_Title and Conten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99"/>
          <p:cNvSpPr/>
          <p:nvPr/>
        </p:nvSpPr>
        <p:spPr>
          <a:xfrm>
            <a:off x="4" y="6"/>
            <a:ext cx="838199" cy="568695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48" name="Google Shape;48;p199"/>
          <p:cNvSpPr txBox="1"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99"/>
          <p:cNvSpPr txBox="1">
            <a:spLocks noGrp="1"/>
          </p:cNvSpPr>
          <p:nvPr>
            <p:ph type="dt" idx="10"/>
          </p:nvPr>
        </p:nvSpPr>
        <p:spPr>
          <a:xfrm>
            <a:off x="838201" y="635635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99"/>
          <p:cNvSpPr txBox="1">
            <a:spLocks noGrp="1"/>
          </p:cNvSpPr>
          <p:nvPr>
            <p:ph type="ft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99"/>
          <p:cNvSpPr/>
          <p:nvPr/>
        </p:nvSpPr>
        <p:spPr>
          <a:xfrm>
            <a:off x="3" y="6640944"/>
            <a:ext cx="10584873" cy="217056"/>
          </a:xfrm>
          <a:prstGeom prst="rect">
            <a:avLst/>
          </a:prstGeom>
          <a:solidFill>
            <a:srgbClr val="00008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52" name="Google Shape;52;p199"/>
          <p:cNvSpPr/>
          <p:nvPr/>
        </p:nvSpPr>
        <p:spPr>
          <a:xfrm>
            <a:off x="9799783" y="6640946"/>
            <a:ext cx="2392219" cy="21705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53" name="Google Shape;53;p199"/>
          <p:cNvSpPr/>
          <p:nvPr/>
        </p:nvSpPr>
        <p:spPr>
          <a:xfrm>
            <a:off x="838200" y="6"/>
            <a:ext cx="11353800" cy="568695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ms-MY"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</a:p>
        </p:txBody>
      </p:sp>
      <p:sp>
        <p:nvSpPr>
          <p:cNvPr id="54" name="Google Shape;54;p199"/>
          <p:cNvSpPr txBox="1">
            <a:spLocks noGrp="1"/>
          </p:cNvSpPr>
          <p:nvPr>
            <p:ph type="title"/>
          </p:nvPr>
        </p:nvSpPr>
        <p:spPr>
          <a:xfrm>
            <a:off x="733813" y="133236"/>
            <a:ext cx="10619988" cy="315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None/>
              <a:defRPr sz="240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99"/>
          <p:cNvSpPr/>
          <p:nvPr/>
        </p:nvSpPr>
        <p:spPr>
          <a:xfrm rot="5400000">
            <a:off x="11618048" y="6434054"/>
            <a:ext cx="365124" cy="343949"/>
          </a:xfrm>
          <a:prstGeom prst="flowChartPreparation">
            <a:avLst/>
          </a:prstGeom>
          <a:solidFill>
            <a:schemeClr val="lt1"/>
          </a:solidFill>
          <a:ln w="28575" cap="flat" cmpd="sng">
            <a:solidFill>
              <a:srgbClr val="00008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56" name="Google Shape;56;p199"/>
          <p:cNvSpPr txBox="1">
            <a:spLocks noGrp="1"/>
          </p:cNvSpPr>
          <p:nvPr>
            <p:ph type="sldNum" idx="12"/>
          </p:nvPr>
        </p:nvSpPr>
        <p:spPr>
          <a:xfrm>
            <a:off x="11605918" y="6423466"/>
            <a:ext cx="3893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1000" b="0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lvl="1" indent="0" algn="ctr">
              <a:spcBef>
                <a:spcPts val="0"/>
              </a:spcBef>
              <a:buNone/>
              <a:defRPr sz="1000" b="0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lvl="2" indent="0" algn="ctr">
              <a:spcBef>
                <a:spcPts val="0"/>
              </a:spcBef>
              <a:buNone/>
              <a:defRPr sz="1000" b="0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lvl="3" indent="0" algn="ctr">
              <a:spcBef>
                <a:spcPts val="0"/>
              </a:spcBef>
              <a:buNone/>
              <a:defRPr sz="1000" b="0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lvl="4" indent="0" algn="ctr">
              <a:spcBef>
                <a:spcPts val="0"/>
              </a:spcBef>
              <a:buNone/>
              <a:defRPr sz="1000" b="0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lvl="5" indent="0" algn="ctr">
              <a:spcBef>
                <a:spcPts val="0"/>
              </a:spcBef>
              <a:buNone/>
              <a:defRPr sz="1000" b="0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lvl="6" indent="0" algn="ctr">
              <a:spcBef>
                <a:spcPts val="0"/>
              </a:spcBef>
              <a:buNone/>
              <a:defRPr sz="1000" b="0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lvl="7" indent="0" algn="ctr">
              <a:spcBef>
                <a:spcPts val="0"/>
              </a:spcBef>
              <a:buNone/>
              <a:defRPr sz="1000" b="0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lvl="8" indent="0" algn="ctr">
              <a:spcBef>
                <a:spcPts val="0"/>
              </a:spcBef>
              <a:buNone/>
              <a:defRPr sz="1000" b="0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fld id="{00000000-1234-1234-1234-123412341234}" type="slidenum">
              <a:rPr lang="ms-MY" smtClean="0"/>
              <a:t>‹#›</a:t>
            </a:fld>
            <a:endParaRPr lang="ms-MY"/>
          </a:p>
        </p:txBody>
      </p:sp>
      <p:grpSp>
        <p:nvGrpSpPr>
          <p:cNvPr id="57" name="Google Shape;57;p199"/>
          <p:cNvGrpSpPr/>
          <p:nvPr/>
        </p:nvGrpSpPr>
        <p:grpSpPr>
          <a:xfrm>
            <a:off x="167991" y="151336"/>
            <a:ext cx="356699" cy="266031"/>
            <a:chOff x="532301" y="894078"/>
            <a:chExt cx="356699" cy="266031"/>
          </a:xfrm>
        </p:grpSpPr>
        <p:sp>
          <p:nvSpPr>
            <p:cNvPr id="58" name="Google Shape;58;p199"/>
            <p:cNvSpPr/>
            <p:nvPr/>
          </p:nvSpPr>
          <p:spPr>
            <a:xfrm>
              <a:off x="532301" y="894078"/>
              <a:ext cx="356699" cy="266031"/>
            </a:xfrm>
            <a:prstGeom prst="roundRect">
              <a:avLst>
                <a:gd name="adj" fmla="val 35255"/>
              </a:avLst>
            </a:prstGeom>
            <a:noFill/>
            <a:ln w="19050" cap="flat" cmpd="sng">
              <a:solidFill>
                <a:srgbClr val="00008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cxnSp>
          <p:nvCxnSpPr>
            <p:cNvPr id="59" name="Google Shape;59;p199"/>
            <p:cNvCxnSpPr/>
            <p:nvPr/>
          </p:nvCxnSpPr>
          <p:spPr>
            <a:xfrm>
              <a:off x="612055" y="972462"/>
              <a:ext cx="197190" cy="0"/>
            </a:xfrm>
            <a:prstGeom prst="straightConnector1">
              <a:avLst/>
            </a:prstGeom>
            <a:noFill/>
            <a:ln w="19050" cap="flat" cmpd="sng">
              <a:solidFill>
                <a:srgbClr val="00008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0" name="Google Shape;60;p199"/>
            <p:cNvCxnSpPr/>
            <p:nvPr/>
          </p:nvCxnSpPr>
          <p:spPr>
            <a:xfrm>
              <a:off x="612055" y="1021019"/>
              <a:ext cx="197190" cy="0"/>
            </a:xfrm>
            <a:prstGeom prst="straightConnector1">
              <a:avLst/>
            </a:prstGeom>
            <a:noFill/>
            <a:ln w="19050" cap="flat" cmpd="sng">
              <a:solidFill>
                <a:srgbClr val="00008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1" name="Google Shape;61;p199"/>
            <p:cNvCxnSpPr/>
            <p:nvPr/>
          </p:nvCxnSpPr>
          <p:spPr>
            <a:xfrm>
              <a:off x="612055" y="1071819"/>
              <a:ext cx="197190" cy="0"/>
            </a:xfrm>
            <a:prstGeom prst="straightConnector1">
              <a:avLst/>
            </a:prstGeom>
            <a:noFill/>
            <a:ln w="19050" cap="flat" cmpd="sng">
              <a:solidFill>
                <a:srgbClr val="00008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62" name="Google Shape;62;p199"/>
          <p:cNvGrpSpPr/>
          <p:nvPr/>
        </p:nvGrpSpPr>
        <p:grpSpPr>
          <a:xfrm>
            <a:off x="11503586" y="228280"/>
            <a:ext cx="453005" cy="125835"/>
            <a:chOff x="1870745" y="1124125"/>
            <a:chExt cx="453005" cy="125835"/>
          </a:xfrm>
        </p:grpSpPr>
        <p:sp>
          <p:nvSpPr>
            <p:cNvPr id="63" name="Google Shape;63;p199"/>
            <p:cNvSpPr/>
            <p:nvPr/>
          </p:nvSpPr>
          <p:spPr>
            <a:xfrm>
              <a:off x="1870745" y="1124125"/>
              <a:ext cx="125835" cy="125835"/>
            </a:xfrm>
            <a:prstGeom prst="ellipse">
              <a:avLst/>
            </a:prstGeom>
            <a:solidFill>
              <a:srgbClr val="00008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64" name="Google Shape;64;p199"/>
            <p:cNvSpPr/>
            <p:nvPr/>
          </p:nvSpPr>
          <p:spPr>
            <a:xfrm>
              <a:off x="2034330" y="1124125"/>
              <a:ext cx="125835" cy="125835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65" name="Google Shape;65;p199"/>
            <p:cNvSpPr/>
            <p:nvPr/>
          </p:nvSpPr>
          <p:spPr>
            <a:xfrm>
              <a:off x="2197915" y="1124125"/>
              <a:ext cx="125835" cy="125835"/>
            </a:xfrm>
            <a:prstGeom prst="ellipse">
              <a:avLst/>
            </a:pr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sp>
        <p:nvSpPr>
          <p:cNvPr id="66" name="Google Shape;66;p199"/>
          <p:cNvSpPr txBox="1"/>
          <p:nvPr/>
        </p:nvSpPr>
        <p:spPr>
          <a:xfrm>
            <a:off x="117190" y="6588494"/>
            <a:ext cx="2218877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ms-MY" sz="1200">
                <a:solidFill>
                  <a:schemeClr val="lt1"/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  <a:sym typeface="Arial Narrow" panose="020B0606020202030204"/>
              </a:rPr>
              <a:t>|          Jabatan Digital Negara (JDN)</a:t>
            </a:r>
          </a:p>
        </p:txBody>
      </p:sp>
      <p:pic>
        <p:nvPicPr>
          <p:cNvPr id="67" name="Google Shape;67;p199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25390" y="3294514"/>
            <a:ext cx="4739652" cy="33419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200"/>
          <p:cNvPicPr preferRelativeResize="0"/>
          <p:nvPr/>
        </p:nvPicPr>
        <p:blipFill rotWithShape="1">
          <a:blip r:embed="rId2"/>
          <a:srcRect l="36934" b="60000"/>
          <a:stretch>
            <a:fillRect/>
          </a:stretch>
        </p:blipFill>
        <p:spPr>
          <a:xfrm rot="10800000">
            <a:off x="0" y="5302467"/>
            <a:ext cx="4370664" cy="1559316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200"/>
          <p:cNvSpPr/>
          <p:nvPr/>
        </p:nvSpPr>
        <p:spPr>
          <a:xfrm>
            <a:off x="244605" y="6"/>
            <a:ext cx="593596" cy="568695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71" name="Google Shape;71;p200"/>
          <p:cNvSpPr txBox="1"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200"/>
          <p:cNvSpPr txBox="1">
            <a:spLocks noGrp="1"/>
          </p:cNvSpPr>
          <p:nvPr>
            <p:ph type="dt" idx="10"/>
          </p:nvPr>
        </p:nvSpPr>
        <p:spPr>
          <a:xfrm>
            <a:off x="838201" y="635635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0"/>
          <p:cNvSpPr txBox="1">
            <a:spLocks noGrp="1"/>
          </p:cNvSpPr>
          <p:nvPr>
            <p:ph type="ft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74" name="Google Shape;74;p200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1" y="-7046"/>
            <a:ext cx="489208" cy="562925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200"/>
          <p:cNvSpPr/>
          <p:nvPr/>
        </p:nvSpPr>
        <p:spPr>
          <a:xfrm>
            <a:off x="3" y="6640944"/>
            <a:ext cx="10584873" cy="217056"/>
          </a:xfrm>
          <a:prstGeom prst="rect">
            <a:avLst/>
          </a:prstGeom>
          <a:solidFill>
            <a:srgbClr val="00008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76" name="Google Shape;76;p200"/>
          <p:cNvSpPr/>
          <p:nvPr/>
        </p:nvSpPr>
        <p:spPr>
          <a:xfrm>
            <a:off x="9799783" y="6640946"/>
            <a:ext cx="2392219" cy="21705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77" name="Google Shape;77;p200"/>
          <p:cNvSpPr/>
          <p:nvPr/>
        </p:nvSpPr>
        <p:spPr>
          <a:xfrm>
            <a:off x="838200" y="6"/>
            <a:ext cx="11353800" cy="568695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ms-MY" sz="1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</a:p>
        </p:txBody>
      </p:sp>
      <p:sp>
        <p:nvSpPr>
          <p:cNvPr id="78" name="Google Shape;78;p200"/>
          <p:cNvSpPr txBox="1">
            <a:spLocks noGrp="1"/>
          </p:cNvSpPr>
          <p:nvPr>
            <p:ph type="title"/>
          </p:nvPr>
        </p:nvSpPr>
        <p:spPr>
          <a:xfrm>
            <a:off x="733813" y="133236"/>
            <a:ext cx="10619988" cy="315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None/>
              <a:defRPr sz="240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00"/>
          <p:cNvSpPr/>
          <p:nvPr/>
        </p:nvSpPr>
        <p:spPr>
          <a:xfrm rot="5400000">
            <a:off x="11618048" y="6434054"/>
            <a:ext cx="365124" cy="343949"/>
          </a:xfrm>
          <a:prstGeom prst="flowChartPreparation">
            <a:avLst/>
          </a:prstGeom>
          <a:solidFill>
            <a:schemeClr val="lt1"/>
          </a:solidFill>
          <a:ln w="28575" cap="flat" cmpd="sng">
            <a:solidFill>
              <a:srgbClr val="00008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80" name="Google Shape;80;p200"/>
          <p:cNvSpPr txBox="1">
            <a:spLocks noGrp="1"/>
          </p:cNvSpPr>
          <p:nvPr>
            <p:ph type="sldNum" idx="12"/>
          </p:nvPr>
        </p:nvSpPr>
        <p:spPr>
          <a:xfrm>
            <a:off x="11605918" y="6423466"/>
            <a:ext cx="3893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1000" b="0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lvl="1" indent="0" algn="ctr">
              <a:spcBef>
                <a:spcPts val="0"/>
              </a:spcBef>
              <a:buNone/>
              <a:defRPr sz="1000" b="0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lvl="2" indent="0" algn="ctr">
              <a:spcBef>
                <a:spcPts val="0"/>
              </a:spcBef>
              <a:buNone/>
              <a:defRPr sz="1000" b="0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lvl="3" indent="0" algn="ctr">
              <a:spcBef>
                <a:spcPts val="0"/>
              </a:spcBef>
              <a:buNone/>
              <a:defRPr sz="1000" b="0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lvl="4" indent="0" algn="ctr">
              <a:spcBef>
                <a:spcPts val="0"/>
              </a:spcBef>
              <a:buNone/>
              <a:defRPr sz="1000" b="0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lvl="5" indent="0" algn="ctr">
              <a:spcBef>
                <a:spcPts val="0"/>
              </a:spcBef>
              <a:buNone/>
              <a:defRPr sz="1000" b="0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lvl="6" indent="0" algn="ctr">
              <a:spcBef>
                <a:spcPts val="0"/>
              </a:spcBef>
              <a:buNone/>
              <a:defRPr sz="1000" b="0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lvl="7" indent="0" algn="ctr">
              <a:spcBef>
                <a:spcPts val="0"/>
              </a:spcBef>
              <a:buNone/>
              <a:defRPr sz="1000" b="0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lvl="8" indent="0" algn="ctr">
              <a:spcBef>
                <a:spcPts val="0"/>
              </a:spcBef>
              <a:buNone/>
              <a:defRPr sz="1000" b="0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fld id="{00000000-1234-1234-1234-123412341234}" type="slidenum">
              <a:rPr lang="ms-MY" smtClean="0"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01"/>
          <p:cNvSpPr txBox="1">
            <a:spLocks noGrp="1"/>
          </p:cNvSpPr>
          <p:nvPr>
            <p:ph type="title"/>
          </p:nvPr>
        </p:nvSpPr>
        <p:spPr>
          <a:xfrm>
            <a:off x="831851" y="1709743"/>
            <a:ext cx="10515600" cy="2613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 panose="020B0604020202020204"/>
              <a:buNone/>
              <a:defRPr sz="600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01"/>
          <p:cNvSpPr txBox="1"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84" name="Google Shape;84;p201"/>
          <p:cNvSpPr txBox="1">
            <a:spLocks noGrp="1"/>
          </p:cNvSpPr>
          <p:nvPr>
            <p:ph type="dt" idx="10"/>
          </p:nvPr>
        </p:nvSpPr>
        <p:spPr>
          <a:xfrm>
            <a:off x="838201" y="635635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01"/>
          <p:cNvSpPr txBox="1">
            <a:spLocks noGrp="1"/>
          </p:cNvSpPr>
          <p:nvPr>
            <p:ph type="ft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01"/>
          <p:cNvSpPr txBox="1">
            <a:spLocks noGrp="1"/>
          </p:cNvSpPr>
          <p:nvPr>
            <p:ph type="sldNum" idx="12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ms-MY" smtClean="0"/>
              <a:t>‹#›</a:t>
            </a:fld>
            <a:endParaRPr lang="ms-MY"/>
          </a:p>
        </p:txBody>
      </p:sp>
      <p:sp>
        <p:nvSpPr>
          <p:cNvPr id="87" name="Google Shape;87;p201"/>
          <p:cNvSpPr/>
          <p:nvPr/>
        </p:nvSpPr>
        <p:spPr>
          <a:xfrm>
            <a:off x="0" y="6278883"/>
            <a:ext cx="12192000" cy="579121"/>
          </a:xfrm>
          <a:prstGeom prst="rect">
            <a:avLst/>
          </a:prstGeom>
          <a:solidFill>
            <a:srgbClr val="00008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88" name="Google Shape;88;p201"/>
          <p:cNvSpPr/>
          <p:nvPr/>
        </p:nvSpPr>
        <p:spPr>
          <a:xfrm>
            <a:off x="9799783" y="6278885"/>
            <a:ext cx="2392219" cy="5791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89" name="Google Shape;89;p201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2799448" y="6366101"/>
            <a:ext cx="397592" cy="397592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201"/>
          <p:cNvSpPr txBox="1"/>
          <p:nvPr/>
        </p:nvSpPr>
        <p:spPr>
          <a:xfrm>
            <a:off x="5598703" y="6421070"/>
            <a:ext cx="1334055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ms-MY" sz="1400">
                <a:solidFill>
                  <a:schemeClr val="lt1"/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  <a:sym typeface="Arial Narrow" panose="020B0606020202030204"/>
              </a:rPr>
              <a:t>/JDigitalNegara</a:t>
            </a:r>
            <a:endParaRPr sz="1400">
              <a:solidFill>
                <a:schemeClr val="lt1"/>
              </a:solidFill>
              <a:latin typeface="Arial Narrow" panose="020B0606020202030204"/>
              <a:ea typeface="Arial Narrow" panose="020B0606020202030204"/>
              <a:cs typeface="Arial Narrow" panose="020B0606020202030204"/>
              <a:sym typeface="Arial Narrow" panose="020B0606020202030204"/>
            </a:endParaRPr>
          </a:p>
        </p:txBody>
      </p:sp>
      <p:sp>
        <p:nvSpPr>
          <p:cNvPr id="91" name="Google Shape;91;p201"/>
          <p:cNvSpPr txBox="1"/>
          <p:nvPr/>
        </p:nvSpPr>
        <p:spPr>
          <a:xfrm>
            <a:off x="7540994" y="6426937"/>
            <a:ext cx="1623483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ms-MY" sz="1400">
                <a:solidFill>
                  <a:schemeClr val="lt1"/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  <a:sym typeface="Arial Narrow" panose="020B0606020202030204"/>
              </a:rPr>
              <a:t>/jabatandigitalnegara/</a:t>
            </a:r>
          </a:p>
        </p:txBody>
      </p:sp>
      <p:sp>
        <p:nvSpPr>
          <p:cNvPr id="92" name="Google Shape;92;p201"/>
          <p:cNvSpPr txBox="1"/>
          <p:nvPr/>
        </p:nvSpPr>
        <p:spPr>
          <a:xfrm>
            <a:off x="9696185" y="6421070"/>
            <a:ext cx="2240903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ms-MY" sz="1400">
                <a:solidFill>
                  <a:schemeClr val="lt1"/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  <a:sym typeface="Arial Narrow" panose="020B0606020202030204"/>
              </a:rPr>
              <a:t>@JABATANDIGITALNEGARA</a:t>
            </a:r>
          </a:p>
        </p:txBody>
      </p:sp>
      <p:pic>
        <p:nvPicPr>
          <p:cNvPr id="93" name="Google Shape;93;p201" descr="File:Instagram logo 2016.svg - Wikimedia Commons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7106411" y="6355423"/>
            <a:ext cx="407183" cy="40827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201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441234" y="6332977"/>
            <a:ext cx="408269" cy="408269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201"/>
          <p:cNvSpPr txBox="1"/>
          <p:nvPr/>
        </p:nvSpPr>
        <p:spPr>
          <a:xfrm>
            <a:off x="849343" y="6402788"/>
            <a:ext cx="1896559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ms-MY" sz="1400">
                <a:solidFill>
                  <a:schemeClr val="lt1"/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  <a:sym typeface="Arial Narrow" panose="020B0606020202030204"/>
              </a:rPr>
              <a:t>https://www.jdn.gov.my</a:t>
            </a:r>
          </a:p>
        </p:txBody>
      </p:sp>
      <p:sp>
        <p:nvSpPr>
          <p:cNvPr id="96" name="Google Shape;96;p201"/>
          <p:cNvSpPr txBox="1"/>
          <p:nvPr/>
        </p:nvSpPr>
        <p:spPr>
          <a:xfrm>
            <a:off x="3250595" y="6426937"/>
            <a:ext cx="1867963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ms-MY" sz="1400">
                <a:solidFill>
                  <a:schemeClr val="lt1"/>
                </a:solidFill>
                <a:latin typeface="Arial Narrow" panose="020B0606020202030204"/>
                <a:ea typeface="Arial Narrow" panose="020B0606020202030204"/>
                <a:cs typeface="Arial Narrow" panose="020B0606020202030204"/>
                <a:sym typeface="Arial Narrow" panose="020B0606020202030204"/>
              </a:rPr>
              <a:t>/JabatanDigitalNegara/</a:t>
            </a:r>
            <a:endParaRPr sz="14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97" name="Google Shape;97;p201"/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8929577" y="6112346"/>
            <a:ext cx="1192583" cy="894435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201"/>
          <p:cNvPicPr preferRelativeResize="0"/>
          <p:nvPr/>
        </p:nvPicPr>
        <p:blipFill rotWithShape="1">
          <a:blip r:embed="rId6"/>
          <a:srcRect/>
          <a:stretch>
            <a:fillRect/>
          </a:stretch>
        </p:blipFill>
        <p:spPr>
          <a:xfrm>
            <a:off x="5247163" y="6404401"/>
            <a:ext cx="338791" cy="3387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02"/>
          <p:cNvSpPr txBox="1">
            <a:spLocks noGrp="1"/>
          </p:cNvSpPr>
          <p:nvPr>
            <p:ph type="title"/>
          </p:nvPr>
        </p:nvSpPr>
        <p:spPr>
          <a:xfrm>
            <a:off x="838201" y="36513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02"/>
          <p:cNvSpPr txBox="1">
            <a:spLocks noGrp="1"/>
          </p:cNvSpPr>
          <p:nvPr>
            <p:ph type="body" idx="1"/>
          </p:nvPr>
        </p:nvSpPr>
        <p:spPr>
          <a:xfrm>
            <a:off x="838201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2" name="Google Shape;102;p20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3" name="Google Shape;103;p202"/>
          <p:cNvSpPr txBox="1">
            <a:spLocks noGrp="1"/>
          </p:cNvSpPr>
          <p:nvPr>
            <p:ph type="dt" idx="10"/>
          </p:nvPr>
        </p:nvSpPr>
        <p:spPr>
          <a:xfrm>
            <a:off x="838201" y="635635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02"/>
          <p:cNvSpPr txBox="1">
            <a:spLocks noGrp="1"/>
          </p:cNvSpPr>
          <p:nvPr>
            <p:ph type="ft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02"/>
          <p:cNvSpPr txBox="1">
            <a:spLocks noGrp="1"/>
          </p:cNvSpPr>
          <p:nvPr>
            <p:ph type="sldNum" idx="12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ms-MY" smtClean="0"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03"/>
          <p:cNvSpPr txBox="1">
            <a:spLocks noGrp="1"/>
          </p:cNvSpPr>
          <p:nvPr>
            <p:ph type="title"/>
          </p:nvPr>
        </p:nvSpPr>
        <p:spPr>
          <a:xfrm>
            <a:off x="839788" y="36513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03"/>
          <p:cNvSpPr txBox="1">
            <a:spLocks noGrp="1"/>
          </p:cNvSpPr>
          <p:nvPr>
            <p:ph type="body" idx="1"/>
          </p:nvPr>
        </p:nvSpPr>
        <p:spPr>
          <a:xfrm>
            <a:off x="839791" y="1681164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9" name="Google Shape;109;p203"/>
          <p:cNvSpPr txBox="1">
            <a:spLocks noGrp="1"/>
          </p:cNvSpPr>
          <p:nvPr>
            <p:ph type="body" idx="2"/>
          </p:nvPr>
        </p:nvSpPr>
        <p:spPr>
          <a:xfrm>
            <a:off x="839791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0" name="Google Shape;110;p203"/>
          <p:cNvSpPr txBox="1">
            <a:spLocks noGrp="1"/>
          </p:cNvSpPr>
          <p:nvPr>
            <p:ph type="body" idx="3"/>
          </p:nvPr>
        </p:nvSpPr>
        <p:spPr>
          <a:xfrm>
            <a:off x="6172201" y="1681164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1" name="Google Shape;111;p203"/>
          <p:cNvSpPr txBox="1">
            <a:spLocks noGrp="1"/>
          </p:cNvSpPr>
          <p:nvPr>
            <p:ph type="body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203"/>
          <p:cNvSpPr txBox="1">
            <a:spLocks noGrp="1"/>
          </p:cNvSpPr>
          <p:nvPr>
            <p:ph type="dt" idx="10"/>
          </p:nvPr>
        </p:nvSpPr>
        <p:spPr>
          <a:xfrm>
            <a:off x="838201" y="635635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03"/>
          <p:cNvSpPr txBox="1">
            <a:spLocks noGrp="1"/>
          </p:cNvSpPr>
          <p:nvPr>
            <p:ph type="ft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03"/>
          <p:cNvSpPr txBox="1">
            <a:spLocks noGrp="1"/>
          </p:cNvSpPr>
          <p:nvPr>
            <p:ph type="sldNum" idx="12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ms-MY" smtClean="0"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04"/>
          <p:cNvSpPr txBox="1">
            <a:spLocks noGrp="1"/>
          </p:cNvSpPr>
          <p:nvPr>
            <p:ph type="title"/>
          </p:nvPr>
        </p:nvSpPr>
        <p:spPr>
          <a:xfrm>
            <a:off x="838201" y="36513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04"/>
          <p:cNvSpPr txBox="1">
            <a:spLocks noGrp="1"/>
          </p:cNvSpPr>
          <p:nvPr>
            <p:ph type="dt" idx="10"/>
          </p:nvPr>
        </p:nvSpPr>
        <p:spPr>
          <a:xfrm>
            <a:off x="838201" y="635635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04"/>
          <p:cNvSpPr txBox="1">
            <a:spLocks noGrp="1"/>
          </p:cNvSpPr>
          <p:nvPr>
            <p:ph type="ft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04"/>
          <p:cNvSpPr txBox="1">
            <a:spLocks noGrp="1"/>
          </p:cNvSpPr>
          <p:nvPr>
            <p:ph type="sldNum" idx="12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ms-MY" smtClean="0"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05"/>
          <p:cNvSpPr txBox="1">
            <a:spLocks noGrp="1"/>
          </p:cNvSpPr>
          <p:nvPr>
            <p:ph type="dt" idx="10"/>
          </p:nvPr>
        </p:nvSpPr>
        <p:spPr>
          <a:xfrm>
            <a:off x="838201" y="635635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05"/>
          <p:cNvSpPr txBox="1">
            <a:spLocks noGrp="1"/>
          </p:cNvSpPr>
          <p:nvPr>
            <p:ph type="ft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05"/>
          <p:cNvSpPr txBox="1">
            <a:spLocks noGrp="1"/>
          </p:cNvSpPr>
          <p:nvPr>
            <p:ph type="sldNum" idx="12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ms-MY" smtClean="0"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>
            <a:alpha val="40000"/>
          </a:schemeClr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2"/>
          <p:cNvSpPr txBox="1">
            <a:spLocks noGrp="1"/>
          </p:cNvSpPr>
          <p:nvPr>
            <p:ph type="title"/>
          </p:nvPr>
        </p:nvSpPr>
        <p:spPr>
          <a:xfrm>
            <a:off x="838201" y="36513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32"/>
          <p:cNvSpPr txBox="1"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2" name="Google Shape;12;p132"/>
          <p:cNvSpPr txBox="1">
            <a:spLocks noGrp="1"/>
          </p:cNvSpPr>
          <p:nvPr>
            <p:ph type="dt" idx="10"/>
          </p:nvPr>
        </p:nvSpPr>
        <p:spPr>
          <a:xfrm>
            <a:off x="838201" y="635635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3" name="Google Shape;13;p132"/>
          <p:cNvSpPr txBox="1">
            <a:spLocks noGrp="1"/>
          </p:cNvSpPr>
          <p:nvPr>
            <p:ph type="ft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4" name="Google Shape;14;p132"/>
          <p:cNvSpPr txBox="1">
            <a:spLocks noGrp="1"/>
          </p:cNvSpPr>
          <p:nvPr>
            <p:ph type="sldNum" idx="12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fld id="{00000000-1234-1234-1234-123412341234}" type="slidenum">
              <a:rPr lang="ms-MY" smtClean="0"/>
              <a:t>‹#›</a:t>
            </a:fld>
            <a:endParaRPr lang="ms-MY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>
            <a:alpha val="40000"/>
          </a:schemeClr>
        </a:solidFill>
        <a:effectLst/>
      </p:bgPr>
    </p:bg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34"/>
          <p:cNvSpPr txBox="1">
            <a:spLocks noGrp="1"/>
          </p:cNvSpPr>
          <p:nvPr>
            <p:ph type="title"/>
          </p:nvPr>
        </p:nvSpPr>
        <p:spPr>
          <a:xfrm>
            <a:off x="838201" y="36513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52" name="Google Shape;152;p134"/>
          <p:cNvSpPr txBox="1"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53" name="Google Shape;153;p134"/>
          <p:cNvSpPr txBox="1">
            <a:spLocks noGrp="1"/>
          </p:cNvSpPr>
          <p:nvPr>
            <p:ph type="dt" idx="10"/>
          </p:nvPr>
        </p:nvSpPr>
        <p:spPr>
          <a:xfrm>
            <a:off x="838201" y="635635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54" name="Google Shape;154;p134"/>
          <p:cNvSpPr txBox="1">
            <a:spLocks noGrp="1"/>
          </p:cNvSpPr>
          <p:nvPr>
            <p:ph type="ft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55" name="Google Shape;155;p134"/>
          <p:cNvSpPr txBox="1">
            <a:spLocks noGrp="1"/>
          </p:cNvSpPr>
          <p:nvPr>
            <p:ph type="sldNum" idx="12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fld id="{00000000-1234-1234-1234-123412341234}" type="slidenum">
              <a:rPr lang="ms-MY" smtClean="0"/>
              <a:t>‹#›</a:t>
            </a:fld>
            <a:endParaRPr lang="ms-MY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tags" Target="../tags/tag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2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22.xml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24.xml"/><Relationship Id="rId4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2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26.xml"/><Relationship Id="rId4" Type="http://schemas.openxmlformats.org/officeDocument/2006/relationships/image" Target="../media/image1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28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p1"/>
          <p:cNvSpPr txBox="1"/>
          <p:nvPr/>
        </p:nvSpPr>
        <p:spPr>
          <a:xfrm>
            <a:off x="944147" y="1920773"/>
            <a:ext cx="6205591" cy="992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ts val="3200"/>
            </a:pPr>
            <a:r>
              <a:rPr lang="ms-MY" sz="3200" b="1" dirty="0">
                <a:solidFill>
                  <a:schemeClr val="dk1"/>
                </a:solidFill>
                <a:latin typeface="Arial Black" panose="020B0A04020102020204"/>
                <a:ea typeface="Arial Black" panose="020B0A04020102020204"/>
                <a:cs typeface="Arial Black" panose="020B0A04020102020204"/>
                <a:sym typeface="Arial Black" panose="020B0A04020102020204"/>
              </a:rPr>
              <a:t>PANDUAN PENGISIAN TEMPLAT</a:t>
            </a:r>
          </a:p>
          <a:p>
            <a:pPr>
              <a:buClr>
                <a:schemeClr val="dk1"/>
              </a:buClr>
              <a:buSzPts val="3200"/>
            </a:pPr>
            <a:r>
              <a:rPr lang="ms-MY" sz="3200" b="1" dirty="0">
                <a:solidFill>
                  <a:schemeClr val="dk1"/>
                </a:solidFill>
                <a:latin typeface="Arial Black" panose="020B0A04020102020204"/>
                <a:ea typeface="Arial Black" panose="020B0A04020102020204"/>
                <a:cs typeface="Arial Black" panose="020B0A04020102020204"/>
                <a:sym typeface="Arial Black" panose="020B0A04020102020204"/>
              </a:rPr>
              <a:t>PERMOHONAN KELULUSAN TEKNIKAL PROJEK ICT</a:t>
            </a:r>
          </a:p>
          <a:p>
            <a:pPr>
              <a:buClr>
                <a:schemeClr val="dk1"/>
              </a:buClr>
              <a:buSzPts val="2400"/>
            </a:pPr>
            <a:r>
              <a:rPr lang="ms-MY" sz="2400" b="1" dirty="0">
                <a:solidFill>
                  <a:schemeClr val="dk1"/>
                </a:solidFill>
                <a:latin typeface="Arial Black" panose="020B0A04020102020204"/>
                <a:ea typeface="Arial Black" panose="020B0A04020102020204"/>
                <a:cs typeface="Arial Black" panose="020B0A04020102020204"/>
                <a:sym typeface="Arial Black" panose="020B0A04020102020204"/>
              </a:rPr>
              <a:t>(TEMPLAT PERMOHONAN JTISA – BAGI PEROLEHAN YANG MELIBATKAN PERALATAN RANGKAIAN) </a:t>
            </a:r>
            <a:endParaRPr sz="1050" dirty="0">
              <a:solidFill>
                <a:schemeClr val="dk1"/>
              </a:solidFill>
              <a:latin typeface="Arial Black" panose="020B0A04020102020204"/>
              <a:ea typeface="Arial Black" panose="020B0A04020102020204"/>
              <a:cs typeface="Arial Black" panose="020B0A04020102020204"/>
              <a:sym typeface="Arial Black" panose="020B0A04020102020204"/>
            </a:endParaRPr>
          </a:p>
        </p:txBody>
      </p:sp>
      <p:sp>
        <p:nvSpPr>
          <p:cNvPr id="650" name="Google Shape;650;p1"/>
          <p:cNvSpPr txBox="1"/>
          <p:nvPr/>
        </p:nvSpPr>
        <p:spPr>
          <a:xfrm>
            <a:off x="6229053" y="6141706"/>
            <a:ext cx="3587244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r">
              <a:buSzPts val="800"/>
            </a:pPr>
            <a:r>
              <a:rPr lang="ms-MY" sz="800"/>
              <a:t>Templat Versi 3.00</a:t>
            </a:r>
          </a:p>
          <a:p>
            <a:pPr algn="r">
              <a:buSzPts val="800"/>
            </a:pPr>
            <a:r>
              <a:rPr lang="ms-MY" sz="800"/>
              <a:t>Tarikh Kemaskini: 12 Ogos 2024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286" y="0"/>
            <a:ext cx="11901714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ms-MY"/>
              <a:t>10</a:t>
            </a:fld>
            <a:endParaRPr lang="ms-MY"/>
          </a:p>
        </p:txBody>
      </p:sp>
      <p:sp>
        <p:nvSpPr>
          <p:cNvPr id="2401" name="Google Shape;2401;p105"/>
          <p:cNvSpPr txBox="1"/>
          <p:nvPr/>
        </p:nvSpPr>
        <p:spPr>
          <a:xfrm>
            <a:off x="137567" y="133971"/>
            <a:ext cx="12328759" cy="7351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342900">
              <a:buSzPts val="2700"/>
            </a:pPr>
            <a:r>
              <a:rPr lang="ms-MY" sz="2700" b="1"/>
              <a:t>12. PERINCIAN KOS: (D) RANGKAIAN DAN PERALATAN RANGKAIAN</a:t>
            </a:r>
            <a:endParaRPr sz="2700" b="1">
              <a:solidFill>
                <a:schemeClr val="dk1"/>
              </a:solidFill>
            </a:endParaRPr>
          </a:p>
        </p:txBody>
      </p:sp>
      <p:sp>
        <p:nvSpPr>
          <p:cNvPr id="2400" name="Google Shape;2400;p105"/>
          <p:cNvSpPr txBox="1"/>
          <p:nvPr/>
        </p:nvSpPr>
        <p:spPr>
          <a:xfrm>
            <a:off x="722534" y="476952"/>
            <a:ext cx="7632700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>
              <a:buClr>
                <a:schemeClr val="dk1"/>
              </a:buClr>
              <a:buSzPts val="1800"/>
            </a:pPr>
            <a:r>
              <a:rPr lang="ms-MY" sz="1800" b="1" u="sng" dirty="0">
                <a:solidFill>
                  <a:schemeClr val="dk1"/>
                </a:solidFill>
              </a:rPr>
              <a:t>Perincian Peruntukan</a:t>
            </a:r>
            <a:r>
              <a:rPr lang="ms-MY" sz="1800" dirty="0">
                <a:solidFill>
                  <a:schemeClr val="dk1"/>
                </a:solidFill>
              </a:rPr>
              <a:t>: </a:t>
            </a:r>
          </a:p>
        </p:txBody>
      </p:sp>
      <p:graphicFrame>
        <p:nvGraphicFramePr>
          <p:cNvPr id="6" name="Table 5"/>
          <p:cNvGraphicFramePr/>
          <p:nvPr>
            <p:custDataLst>
              <p:tags r:id="rId1"/>
            </p:custDataLst>
          </p:nvPr>
        </p:nvGraphicFramePr>
        <p:xfrm>
          <a:off x="436879" y="911669"/>
          <a:ext cx="10916920" cy="5014132"/>
        </p:xfrm>
        <a:graphic>
          <a:graphicData uri="http://schemas.openxmlformats.org/drawingml/2006/table">
            <a:tbl>
              <a:tblPr/>
              <a:tblGrid>
                <a:gridCol w="4318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94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167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95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407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8894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0642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1930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300" b="1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BIL.</a:t>
                      </a: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1300" b="1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PERKARA</a:t>
                      </a: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300" b="1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KUANTITI</a:t>
                      </a: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300" b="1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HARGA SEUNIT</a:t>
                      </a:r>
                    </a:p>
                    <a:p>
                      <a:pPr algn="ctr" fontAlgn="ctr"/>
                      <a:r>
                        <a:rPr lang="en-US" altLang="zh-CN" sz="1300" b="1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(RM)</a:t>
                      </a: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300" b="1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JUMLAH</a:t>
                      </a:r>
                    </a:p>
                    <a:p>
                      <a:pPr algn="ctr" fontAlgn="ctr"/>
                      <a:r>
                        <a:rPr lang="en-US" altLang="zh-CN" sz="1300" b="1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(RM)</a:t>
                      </a: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300" b="1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CATATAN</a:t>
                      </a: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8523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altLang="zh-CN" sz="1500" b="1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(D) RANGKAIAN DAN PERALATAN RANGKAIAN</a:t>
                      </a: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 rowSpan="11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CN" sz="13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11"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US" altLang="zh-CN" sz="13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150.00</a:t>
                      </a: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11"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US" altLang="zh-CN" sz="13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450.00</a:t>
                      </a: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11">
                  <a:txBody>
                    <a:bodyPr/>
                    <a:lstStyle/>
                    <a:p>
                      <a:pPr algn="l" fontAlgn="ctr"/>
                      <a:r>
                        <a:rPr lang="en-US" sz="13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 panose="020F0502020204030204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300" b="0" i="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 panose="020F0502020204030204"/>
                          <a:cs typeface="Arial" panose="020B0604020202020204" pitchFamily="34" charset="0"/>
                        </a:rPr>
                        <a:t>catatan</a:t>
                      </a:r>
                      <a:r>
                        <a:rPr lang="en-US" sz="13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 panose="020F0502020204030204"/>
                          <a:cs typeface="Arial" panose="020B0604020202020204" pitchFamily="34" charset="0"/>
                        </a:rPr>
                        <a:t> : </a:t>
                      </a:r>
                      <a:r>
                        <a:rPr lang="en-US" sz="1300" b="0" i="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 panose="020F0502020204030204"/>
                          <a:cs typeface="Arial" panose="020B0604020202020204" pitchFamily="34" charset="0"/>
                        </a:rPr>
                        <a:t>xxxxxxx</a:t>
                      </a:r>
                      <a:endParaRPr sz="1300" b="0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Calibri" panose="020F0502020204030204"/>
                        <a:cs typeface="Arial" panose="020B0604020202020204" pitchFamily="34" charset="0"/>
                      </a:endParaRP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9385">
                <a:tc rowSpan="10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CN" sz="13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4.</a:t>
                      </a: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altLang="zh-CN" sz="900" b="1" i="0" dirty="0">
                          <a:solidFill>
                            <a:schemeClr val="accent3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l" fontAlgn="ctr">
                        <a:buNone/>
                      </a:pPr>
                      <a:r>
                        <a:rPr lang="en-US" altLang="zh-CN" sz="1000" b="1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  Transceiver</a:t>
                      </a:r>
                      <a:r>
                        <a:rPr lang="en-US" altLang="zh-CN" sz="1000" b="1" i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 Single Mode :-</a:t>
                      </a:r>
                    </a:p>
                    <a:p>
                      <a:pPr algn="l" fontAlgn="ctr">
                        <a:buNone/>
                      </a:pPr>
                      <a:endParaRPr lang="en-US" altLang="zh-CN" sz="900" b="1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" panose="020B0604020202020204"/>
                        <a:cs typeface="Arial" panose="020B0604020202020204" pitchFamily="34" charset="0"/>
                      </a:endParaRP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9842" marR="9842" marT="9842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3" marR="9843" marT="984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3" marR="9843" marT="984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2" marR="9842" marT="98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33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2" marR="9842" marT="9842" marB="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MY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Form Factor</a:t>
                      </a:r>
                      <a:endParaRPr lang="en-US" altLang="zh-CN" sz="900" b="0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/>
                        <a:cs typeface="Arial" panose="020B0604020202020204" pitchFamily="34" charset="0"/>
                      </a:endParaRPr>
                    </a:p>
                  </a:txBody>
                  <a:tcPr marL="108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 panose="020F0502020204030204"/>
                          <a:cs typeface="Arial" panose="020B0604020202020204" pitchFamily="34" charset="0"/>
                        </a:rPr>
                        <a:t>-SFP28</a:t>
                      </a:r>
                    </a:p>
                  </a:txBody>
                  <a:tcPr marL="108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2" marR="9842" marT="98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2" marR="9842" marT="984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2" marR="9842" marT="984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2" marR="9842" marT="98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802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MY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Data Rate and  Protocol</a:t>
                      </a:r>
                      <a:endParaRPr lang="en-US" altLang="zh-CN" sz="900" b="0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/>
                        <a:cs typeface="Arial" panose="020B0604020202020204" pitchFamily="34" charset="0"/>
                      </a:endParaRPr>
                    </a:p>
                  </a:txBody>
                  <a:tcPr marL="108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 panose="020F0502020204030204"/>
                          <a:cs typeface="Arial" panose="020B0604020202020204" pitchFamily="34" charset="0"/>
                        </a:rPr>
                        <a:t>-25.78 Gbps  with </a:t>
                      </a:r>
                      <a:r>
                        <a:rPr lang="en-MY" sz="900" dirty="0"/>
                        <a:t>QSFP28 </a:t>
                      </a:r>
                      <a:endParaRPr lang="en-US" sz="900" b="0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Calibri" panose="020F0502020204030204"/>
                        <a:cs typeface="Arial" panose="020B0604020202020204" pitchFamily="34" charset="0"/>
                      </a:endParaRPr>
                    </a:p>
                  </a:txBody>
                  <a:tcPr marL="108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802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MY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Fiber Type and Distance</a:t>
                      </a:r>
                      <a:endParaRPr lang="en-US" altLang="zh-CN" sz="900" b="0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/>
                        <a:cs typeface="Arial" panose="020B0604020202020204" pitchFamily="34" charset="0"/>
                      </a:endParaRPr>
                    </a:p>
                  </a:txBody>
                  <a:tcPr marL="108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 panose="020F0502020204030204"/>
                          <a:cs typeface="Arial" panose="020B0604020202020204" pitchFamily="34" charset="0"/>
                        </a:rPr>
                        <a:t>-OS1  with 100 metter</a:t>
                      </a:r>
                    </a:p>
                  </a:txBody>
                  <a:tcPr marL="108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2" marR="9842" marT="9842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448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MY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Connector</a:t>
                      </a:r>
                      <a:endParaRPr lang="en-US" altLang="zh-CN" sz="900" b="0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/>
                        <a:cs typeface="Arial" panose="020B0604020202020204" pitchFamily="34" charset="0"/>
                      </a:endParaRPr>
                    </a:p>
                  </a:txBody>
                  <a:tcPr marL="108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 panose="020F0502020204030204"/>
                          <a:cs typeface="Arial" panose="020B0604020202020204" pitchFamily="34" charset="0"/>
                        </a:rPr>
                        <a:t> -LC</a:t>
                      </a:r>
                    </a:p>
                  </a:txBody>
                  <a:tcPr marL="108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2" marR="9842" marT="9842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695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MY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Wavelength</a:t>
                      </a:r>
                      <a:endParaRPr lang="en-US" altLang="zh-CN" sz="900" b="0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/>
                        <a:cs typeface="Arial" panose="020B0604020202020204" pitchFamily="34" charset="0"/>
                      </a:endParaRPr>
                    </a:p>
                  </a:txBody>
                  <a:tcPr marL="108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 panose="020F0502020204030204"/>
                          <a:cs typeface="Arial" panose="020B0604020202020204" pitchFamily="34" charset="0"/>
                        </a:rPr>
                        <a:t>-1310nm</a:t>
                      </a:r>
                    </a:p>
                  </a:txBody>
                  <a:tcPr marL="108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2257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Digital Diagnostics Monitoring (DDM) if needed</a:t>
                      </a:r>
                      <a:endParaRPr lang="en-US" altLang="zh-CN" sz="900" b="0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/>
                        <a:cs typeface="Arial" panose="020B0604020202020204" pitchFamily="34" charset="0"/>
                      </a:endParaRPr>
                    </a:p>
                  </a:txBody>
                  <a:tcPr marL="108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en-US" sz="900" b="0" i="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 panose="020F0502020204030204"/>
                          <a:cs typeface="Arial" panose="020B0604020202020204" pitchFamily="34" charset="0"/>
                        </a:rPr>
                        <a:t>Diagnotics</a:t>
                      </a:r>
                      <a:r>
                        <a:rPr lang="en-US" sz="9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 panose="020F0502020204030204"/>
                          <a:cs typeface="Arial" panose="020B0604020202020204" pitchFamily="34" charset="0"/>
                        </a:rPr>
                        <a:t> reported, temperature monitor, voltage </a:t>
                      </a:r>
                      <a:r>
                        <a:rPr lang="en-US" sz="900" b="0" i="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 panose="020F0502020204030204"/>
                          <a:cs typeface="Arial" panose="020B0604020202020204" pitchFamily="34" charset="0"/>
                        </a:rPr>
                        <a:t>moitor</a:t>
                      </a:r>
                      <a:r>
                        <a:rPr lang="en-US" sz="9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 panose="020F0502020204030204"/>
                          <a:cs typeface="Arial" panose="020B0604020202020204" pitchFamily="34" charset="0"/>
                        </a:rPr>
                        <a:t> and power optic level.</a:t>
                      </a:r>
                    </a:p>
                  </a:txBody>
                  <a:tcPr marL="108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2" marR="9842" marT="9842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4069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MY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Compatibility</a:t>
                      </a:r>
                      <a:endParaRPr lang="en-US" altLang="zh-CN" sz="900" b="0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/>
                        <a:cs typeface="Arial" panose="020B0604020202020204" pitchFamily="34" charset="0"/>
                      </a:endParaRPr>
                    </a:p>
                  </a:txBody>
                  <a:tcPr marL="108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 panose="020F0502020204030204"/>
                          <a:cs typeface="Arial" panose="020B0604020202020204" pitchFamily="34" charset="0"/>
                        </a:rPr>
                        <a:t>Compatible with related switch,</a:t>
                      </a:r>
                    </a:p>
                    <a:p>
                      <a:pPr algn="l" fontAlgn="ctr"/>
                      <a:r>
                        <a:rPr lang="en-US" sz="9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 panose="020F0502020204030204"/>
                          <a:cs typeface="Arial" panose="020B0604020202020204" pitchFamily="34" charset="0"/>
                        </a:rPr>
                        <a:t>router or Network Interface Card</a:t>
                      </a:r>
                    </a:p>
                    <a:p>
                      <a:pPr algn="l" fontAlgn="ctr"/>
                      <a:r>
                        <a:rPr lang="en-US" sz="9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 panose="020F0502020204030204"/>
                          <a:cs typeface="Arial" panose="020B0604020202020204" pitchFamily="34" charset="0"/>
                        </a:rPr>
                        <a:t>(NIC)</a:t>
                      </a:r>
                    </a:p>
                  </a:txBody>
                  <a:tcPr marL="108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2" marR="9842" marT="9842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509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lang="en-MY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Quality and Trust </a:t>
                      </a:r>
                      <a:endParaRPr lang="en-US" altLang="zh-CN" sz="900" b="0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/>
                        <a:cs typeface="Arial" panose="020B0604020202020204" pitchFamily="34" charset="0"/>
                      </a:endParaRPr>
                    </a:p>
                  </a:txBody>
                  <a:tcPr marL="108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 panose="020F0502020204030204"/>
                          <a:cs typeface="Arial" panose="020B0604020202020204" pitchFamily="34" charset="0"/>
                        </a:rPr>
                        <a:t>Certified producer such as</a:t>
                      </a:r>
                    </a:p>
                    <a:p>
                      <a:pPr algn="l" fontAlgn="ctr"/>
                      <a:r>
                        <a:rPr lang="en-US" sz="9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 panose="020F0502020204030204"/>
                          <a:cs typeface="Arial" panose="020B0604020202020204" pitchFamily="34" charset="0"/>
                        </a:rPr>
                        <a:t>comes with warranty, product</a:t>
                      </a:r>
                    </a:p>
                    <a:p>
                      <a:pPr algn="l" fontAlgn="ctr"/>
                      <a:r>
                        <a:rPr lang="en-US" sz="9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 panose="020F0502020204030204"/>
                          <a:cs typeface="Arial" panose="020B0604020202020204" pitchFamily="34" charset="0"/>
                        </a:rPr>
                        <a:t>certificate and customer review</a:t>
                      </a:r>
                    </a:p>
                  </a:txBody>
                  <a:tcPr marL="108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2" marR="9842" marT="98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9509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/>
                        <a:buNone/>
                        <a:defRPr/>
                      </a:pPr>
                      <a:endParaRPr lang="en-MY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lang="en-MY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Supplier Support</a:t>
                      </a:r>
                      <a:endParaRPr lang="en-US" altLang="zh-CN" sz="900" b="0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/>
                        <a:cs typeface="Arial" panose="020B0604020202020204" pitchFamily="34" charset="0"/>
                      </a:endParaRPr>
                    </a:p>
                    <a:p>
                      <a:pPr algn="l" fontAlgn="ctr"/>
                      <a:endParaRPr lang="en-US" altLang="zh-CN" sz="900" b="0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/>
                        <a:cs typeface="Arial" panose="020B0604020202020204" pitchFamily="34" charset="0"/>
                      </a:endParaRPr>
                    </a:p>
                  </a:txBody>
                  <a:tcPr marL="108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 panose="020F0502020204030204"/>
                          <a:cs typeface="Arial" panose="020B0604020202020204" pitchFamily="34" charset="0"/>
                        </a:rPr>
                        <a:t>Firmware update and</a:t>
                      </a:r>
                    </a:p>
                    <a:p>
                      <a:pPr algn="l" fontAlgn="ctr"/>
                      <a:r>
                        <a:rPr lang="en-US" sz="9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 panose="020F0502020204030204"/>
                          <a:cs typeface="Arial" panose="020B0604020202020204" pitchFamily="34" charset="0"/>
                        </a:rPr>
                        <a:t>compatibility guarantee</a:t>
                      </a:r>
                    </a:p>
                  </a:txBody>
                  <a:tcPr marL="108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3" marR="9843" marT="984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3" marR="9843" marT="984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ms-MY"/>
              <a:t>11</a:t>
            </a:fld>
            <a:endParaRPr lang="ms-MY"/>
          </a:p>
        </p:txBody>
      </p:sp>
      <p:sp>
        <p:nvSpPr>
          <p:cNvPr id="2401" name="Google Shape;2401;p105"/>
          <p:cNvSpPr txBox="1"/>
          <p:nvPr/>
        </p:nvSpPr>
        <p:spPr>
          <a:xfrm>
            <a:off x="137567" y="133971"/>
            <a:ext cx="12328759" cy="7351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342900">
              <a:buSzPts val="2700"/>
            </a:pPr>
            <a:r>
              <a:rPr lang="ms-MY" sz="2700" b="1"/>
              <a:t>12. PERINCIAN KOS: (D) RANGKAIAN DAN PERALATAN RANGKAIAN</a:t>
            </a:r>
            <a:endParaRPr sz="2700" b="1">
              <a:solidFill>
                <a:schemeClr val="dk1"/>
              </a:solidFill>
            </a:endParaRPr>
          </a:p>
        </p:txBody>
      </p:sp>
      <p:sp>
        <p:nvSpPr>
          <p:cNvPr id="2400" name="Google Shape;2400;p105"/>
          <p:cNvSpPr txBox="1"/>
          <p:nvPr/>
        </p:nvSpPr>
        <p:spPr>
          <a:xfrm>
            <a:off x="692554" y="685655"/>
            <a:ext cx="7632700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>
              <a:buClr>
                <a:schemeClr val="dk1"/>
              </a:buClr>
              <a:buSzPts val="1800"/>
            </a:pPr>
            <a:r>
              <a:rPr lang="ms-MY" sz="1800" b="1" u="sng" dirty="0">
                <a:solidFill>
                  <a:schemeClr val="dk1"/>
                </a:solidFill>
              </a:rPr>
              <a:t>Perincian Peruntukan</a:t>
            </a:r>
            <a:r>
              <a:rPr lang="ms-MY" sz="1800" dirty="0">
                <a:solidFill>
                  <a:schemeClr val="dk1"/>
                </a:solidFill>
              </a:rPr>
              <a:t>: </a:t>
            </a:r>
          </a:p>
        </p:txBody>
      </p:sp>
      <p:graphicFrame>
        <p:nvGraphicFramePr>
          <p:cNvPr id="6" name="Table 5"/>
          <p:cNvGraphicFramePr/>
          <p:nvPr>
            <p:custDataLst>
              <p:tags r:id="rId1"/>
            </p:custDataLst>
          </p:nvPr>
        </p:nvGraphicFramePr>
        <p:xfrm>
          <a:off x="452923" y="1212706"/>
          <a:ext cx="11318241" cy="4667593"/>
        </p:xfrm>
        <a:graphic>
          <a:graphicData uri="http://schemas.openxmlformats.org/drawingml/2006/table">
            <a:tbl>
              <a:tblPr/>
              <a:tblGrid>
                <a:gridCol w="447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273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35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07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008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4368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5445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8117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300" b="1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BIL.</a:t>
                      </a: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1300" b="1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PERKARA</a:t>
                      </a: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300" b="1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KUANTITI</a:t>
                      </a: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300" b="1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HARGA SEUNIT</a:t>
                      </a:r>
                    </a:p>
                    <a:p>
                      <a:pPr algn="ctr" fontAlgn="ctr"/>
                      <a:r>
                        <a:rPr lang="en-US" altLang="zh-CN" sz="1300" b="1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(RM)</a:t>
                      </a: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300" b="1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JUMLAH</a:t>
                      </a:r>
                    </a:p>
                    <a:p>
                      <a:pPr algn="ctr" fontAlgn="ctr"/>
                      <a:r>
                        <a:rPr lang="en-US" altLang="zh-CN" sz="1300" b="1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(RM)</a:t>
                      </a: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300" b="1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CATATAN</a:t>
                      </a: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4489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altLang="zh-CN" sz="1500" b="1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(D) RANGKAIAN DAN PERALATAN RANGKAIAN</a:t>
                      </a: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 rowSpan="11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CN" sz="13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XX</a:t>
                      </a: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11"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US" altLang="zh-CN" sz="13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XXX.XX</a:t>
                      </a: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11"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US" altLang="zh-CN" sz="13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XXX,XXX.XX</a:t>
                      </a: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11">
                  <a:txBody>
                    <a:bodyPr/>
                    <a:lstStyle/>
                    <a:p>
                      <a:pPr algn="l" fontAlgn="ctr"/>
                      <a:endParaRPr sz="1300" b="0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Calibri" panose="020F0502020204030204"/>
                        <a:cs typeface="Arial" panose="020B0604020202020204" pitchFamily="34" charset="0"/>
                      </a:endParaRP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9776">
                <a:tc rowSpan="10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CN" sz="13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5.</a:t>
                      </a: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altLang="zh-CN" sz="1000" b="1" i="0" dirty="0">
                          <a:solidFill>
                            <a:schemeClr val="accent3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1000" b="1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Transceiver</a:t>
                      </a:r>
                      <a:r>
                        <a:rPr lang="en-US" altLang="zh-CN" sz="1000" b="1" i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 Multi Mode :-</a:t>
                      </a:r>
                      <a:endParaRPr lang="en-US" altLang="zh-CN" sz="1000" b="1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" panose="020B0604020202020204"/>
                        <a:cs typeface="Arial" panose="020B0604020202020204" pitchFamily="34" charset="0"/>
                      </a:endParaRP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9842" marR="9842" marT="9842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3" marR="9843" marT="984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3" marR="9843" marT="984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2" marR="9842" marT="98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474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2" marR="9842" marT="9842" marB="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MY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Form Factor</a:t>
                      </a:r>
                      <a:endParaRPr lang="en-US" altLang="zh-CN" sz="900" b="0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/>
                        <a:cs typeface="Arial" panose="020B0604020202020204" pitchFamily="34" charset="0"/>
                      </a:endParaRPr>
                    </a:p>
                  </a:txBody>
                  <a:tcPr marL="108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Calibri" panose="020F0502020204030204"/>
                        <a:cs typeface="Arial" panose="020B0604020202020204" pitchFamily="34" charset="0"/>
                      </a:endParaRPr>
                    </a:p>
                  </a:txBody>
                  <a:tcPr marL="36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2" marR="9842" marT="98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2" marR="9842" marT="984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2" marR="9842" marT="984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2" marR="9842" marT="98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026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MY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Data Rate and   Protocol</a:t>
                      </a:r>
                      <a:endParaRPr lang="en-US" altLang="zh-CN" sz="900" b="0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/>
                        <a:cs typeface="Arial" panose="020B0604020202020204" pitchFamily="34" charset="0"/>
                      </a:endParaRPr>
                    </a:p>
                  </a:txBody>
                  <a:tcPr marL="108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Calibri" panose="020F0502020204030204"/>
                        <a:cs typeface="Arial" panose="020B0604020202020204" pitchFamily="34" charset="0"/>
                      </a:endParaRPr>
                    </a:p>
                  </a:txBody>
                  <a:tcPr marL="36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155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MY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Fiber Type and Distance</a:t>
                      </a:r>
                      <a:endParaRPr lang="en-US" altLang="zh-CN" sz="900" b="0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/>
                        <a:cs typeface="Arial" panose="020B0604020202020204" pitchFamily="34" charset="0"/>
                      </a:endParaRPr>
                    </a:p>
                  </a:txBody>
                  <a:tcPr marL="108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Calibri" panose="020F0502020204030204"/>
                        <a:cs typeface="Arial" panose="020B0604020202020204" pitchFamily="34" charset="0"/>
                      </a:endParaRPr>
                    </a:p>
                  </a:txBody>
                  <a:tcPr marL="36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2" marR="9842" marT="9842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528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MY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Connector</a:t>
                      </a:r>
                      <a:endParaRPr lang="en-US" altLang="zh-CN" sz="900" b="0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/>
                        <a:cs typeface="Arial" panose="020B0604020202020204" pitchFamily="34" charset="0"/>
                      </a:endParaRPr>
                    </a:p>
                  </a:txBody>
                  <a:tcPr marL="108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Calibri" panose="020F0502020204030204"/>
                        <a:cs typeface="Arial" panose="020B0604020202020204" pitchFamily="34" charset="0"/>
                      </a:endParaRPr>
                    </a:p>
                  </a:txBody>
                  <a:tcPr marL="36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2" marR="9842" marT="9842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49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MY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Wavelength</a:t>
                      </a:r>
                      <a:endParaRPr lang="en-US" altLang="zh-CN" sz="900" b="0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/>
                        <a:cs typeface="Arial" panose="020B0604020202020204" pitchFamily="34" charset="0"/>
                      </a:endParaRPr>
                    </a:p>
                  </a:txBody>
                  <a:tcPr marL="108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Calibri" panose="020F0502020204030204"/>
                        <a:cs typeface="Arial" panose="020B0604020202020204" pitchFamily="34" charset="0"/>
                      </a:endParaRPr>
                    </a:p>
                  </a:txBody>
                  <a:tcPr marL="36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09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Digital Diagnostics Monitoring (DDM) if needed</a:t>
                      </a:r>
                      <a:endParaRPr lang="en-US" altLang="zh-CN" sz="900" b="0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/>
                        <a:cs typeface="Arial" panose="020B0604020202020204" pitchFamily="34" charset="0"/>
                      </a:endParaRPr>
                    </a:p>
                  </a:txBody>
                  <a:tcPr marL="108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Calibri" panose="020F0502020204030204"/>
                        <a:cs typeface="Arial" panose="020B0604020202020204" pitchFamily="34" charset="0"/>
                      </a:endParaRPr>
                    </a:p>
                  </a:txBody>
                  <a:tcPr marL="36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2" marR="9842" marT="9842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781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MY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Compatibility</a:t>
                      </a:r>
                      <a:endParaRPr lang="en-US" altLang="zh-CN" sz="900" b="0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/>
                        <a:cs typeface="Arial" panose="020B0604020202020204" pitchFamily="34" charset="0"/>
                      </a:endParaRPr>
                    </a:p>
                  </a:txBody>
                  <a:tcPr marL="108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Calibri" panose="020F0502020204030204"/>
                        <a:cs typeface="Arial" panose="020B0604020202020204" pitchFamily="34" charset="0"/>
                      </a:endParaRPr>
                    </a:p>
                  </a:txBody>
                  <a:tcPr marL="36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2" marR="9842" marT="9842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330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lang="en-MY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Quality and Trust </a:t>
                      </a:r>
                      <a:endParaRPr lang="en-US" altLang="zh-CN" sz="900" b="0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/>
                        <a:cs typeface="Arial" panose="020B0604020202020204" pitchFamily="34" charset="0"/>
                      </a:endParaRPr>
                    </a:p>
                  </a:txBody>
                  <a:tcPr marL="108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Calibri" panose="020F0502020204030204"/>
                        <a:cs typeface="Arial" panose="020B0604020202020204" pitchFamily="34" charset="0"/>
                      </a:endParaRPr>
                    </a:p>
                  </a:txBody>
                  <a:tcPr marL="36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2" marR="9842" marT="98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8330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lang="en-MY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Supplier Support</a:t>
                      </a:r>
                      <a:endParaRPr lang="en-US" altLang="zh-CN" sz="900" b="0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/>
                        <a:cs typeface="Arial" panose="020B0604020202020204" pitchFamily="34" charset="0"/>
                      </a:endParaRPr>
                    </a:p>
                    <a:p>
                      <a:pPr algn="l" fontAlgn="ctr"/>
                      <a:endParaRPr lang="en-US" altLang="zh-CN" sz="900" b="0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/>
                        <a:cs typeface="Arial" panose="020B0604020202020204" pitchFamily="34" charset="0"/>
                      </a:endParaRPr>
                    </a:p>
                  </a:txBody>
                  <a:tcPr marL="108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Calibri" panose="020F0502020204030204"/>
                        <a:cs typeface="Arial" panose="020B0604020202020204" pitchFamily="34" charset="0"/>
                      </a:endParaRPr>
                    </a:p>
                  </a:txBody>
                  <a:tcPr marL="36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3" marR="9843" marT="984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3" marR="9843" marT="984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183" y="0"/>
            <a:ext cx="12135981" cy="6905171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ms-MY"/>
              <a:t>12</a:t>
            </a:fld>
            <a:endParaRPr lang="ms-MY"/>
          </a:p>
        </p:txBody>
      </p:sp>
      <p:sp>
        <p:nvSpPr>
          <p:cNvPr id="2401" name="Google Shape;2401;p105"/>
          <p:cNvSpPr txBox="1"/>
          <p:nvPr/>
        </p:nvSpPr>
        <p:spPr>
          <a:xfrm>
            <a:off x="137567" y="133971"/>
            <a:ext cx="12328759" cy="7351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342900">
              <a:buSzPts val="2700"/>
            </a:pPr>
            <a:r>
              <a:rPr lang="ms-MY" sz="2700" b="1"/>
              <a:t>12. PERINCIAN KOS: (D) RANGKAIAN DAN PERALATAN RANGKAIAN</a:t>
            </a:r>
            <a:endParaRPr sz="2700" b="1">
              <a:solidFill>
                <a:schemeClr val="dk1"/>
              </a:solidFill>
            </a:endParaRPr>
          </a:p>
        </p:txBody>
      </p:sp>
      <p:sp>
        <p:nvSpPr>
          <p:cNvPr id="2400" name="Google Shape;2400;p105"/>
          <p:cNvSpPr txBox="1"/>
          <p:nvPr/>
        </p:nvSpPr>
        <p:spPr>
          <a:xfrm>
            <a:off x="692554" y="685655"/>
            <a:ext cx="7632700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>
              <a:buClr>
                <a:schemeClr val="dk1"/>
              </a:buClr>
              <a:buSzPts val="1800"/>
            </a:pPr>
            <a:r>
              <a:rPr lang="ms-MY" sz="1800" b="1" u="sng" dirty="0">
                <a:solidFill>
                  <a:schemeClr val="dk1"/>
                </a:solidFill>
              </a:rPr>
              <a:t>Perincian Peruntukan</a:t>
            </a:r>
            <a:r>
              <a:rPr lang="ms-MY" sz="1800" dirty="0">
                <a:solidFill>
                  <a:schemeClr val="dk1"/>
                </a:solidFill>
              </a:rPr>
              <a:t>: </a:t>
            </a:r>
          </a:p>
        </p:txBody>
      </p:sp>
      <p:graphicFrame>
        <p:nvGraphicFramePr>
          <p:cNvPr id="6" name="Table 5"/>
          <p:cNvGraphicFramePr/>
          <p:nvPr>
            <p:custDataLst>
              <p:tags r:id="rId1"/>
            </p:custDataLst>
          </p:nvPr>
        </p:nvGraphicFramePr>
        <p:xfrm>
          <a:off x="452923" y="1212706"/>
          <a:ext cx="11318241" cy="4667593"/>
        </p:xfrm>
        <a:graphic>
          <a:graphicData uri="http://schemas.openxmlformats.org/drawingml/2006/table">
            <a:tbl>
              <a:tblPr/>
              <a:tblGrid>
                <a:gridCol w="447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873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034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07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008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4368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5445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8117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300" b="1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BIL.</a:t>
                      </a: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1300" b="1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PERKARA</a:t>
                      </a: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300" b="1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KUANTITI</a:t>
                      </a: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300" b="1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HARGA SEUNIT</a:t>
                      </a:r>
                    </a:p>
                    <a:p>
                      <a:pPr algn="ctr" fontAlgn="ctr"/>
                      <a:r>
                        <a:rPr lang="en-US" altLang="zh-CN" sz="1300" b="1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(RM)</a:t>
                      </a: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300" b="1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JUMLAH</a:t>
                      </a:r>
                    </a:p>
                    <a:p>
                      <a:pPr algn="ctr" fontAlgn="ctr"/>
                      <a:r>
                        <a:rPr lang="en-US" altLang="zh-CN" sz="1300" b="1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(RM)</a:t>
                      </a: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300" b="1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CATATAN</a:t>
                      </a: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4489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altLang="zh-CN" sz="1500" b="1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(D) RANGKAIAN DAN PERALATAN RANGKAIAN</a:t>
                      </a: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 rowSpan="11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CN" sz="13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11"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US" altLang="zh-CN" sz="13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320.00</a:t>
                      </a: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11"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US" altLang="zh-CN" sz="13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640.00</a:t>
                      </a: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11">
                  <a:txBody>
                    <a:bodyPr/>
                    <a:lstStyle/>
                    <a:p>
                      <a:pPr algn="l" fontAlgn="ctr"/>
                      <a:r>
                        <a:rPr lang="en-US" sz="13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 panose="020F0502020204030204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300" b="0" i="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 panose="020F0502020204030204"/>
                          <a:cs typeface="Arial" panose="020B0604020202020204" pitchFamily="34" charset="0"/>
                        </a:rPr>
                        <a:t>Cacatan</a:t>
                      </a:r>
                      <a:r>
                        <a:rPr lang="en-US" sz="13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 panose="020F0502020204030204"/>
                          <a:cs typeface="Arial" panose="020B0604020202020204" pitchFamily="34" charset="0"/>
                        </a:rPr>
                        <a:t> : </a:t>
                      </a:r>
                      <a:r>
                        <a:rPr lang="en-US" sz="1300" b="0" i="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 panose="020F0502020204030204"/>
                          <a:cs typeface="Arial" panose="020B0604020202020204" pitchFamily="34" charset="0"/>
                        </a:rPr>
                        <a:t>xxxxxx</a:t>
                      </a:r>
                      <a:endParaRPr sz="1300" b="0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Calibri" panose="020F0502020204030204"/>
                        <a:cs typeface="Arial" panose="020B0604020202020204" pitchFamily="34" charset="0"/>
                      </a:endParaRP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9776">
                <a:tc rowSpan="10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CN" sz="13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5.</a:t>
                      </a: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altLang="zh-CN" sz="1000" b="1" i="0" dirty="0">
                          <a:solidFill>
                            <a:schemeClr val="accent3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1000" b="1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Transceiver</a:t>
                      </a:r>
                      <a:r>
                        <a:rPr lang="en-US" altLang="zh-CN" sz="1000" b="1" i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 Multi Mode :-</a:t>
                      </a:r>
                      <a:endParaRPr lang="en-US" altLang="zh-CN" sz="1000" b="1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" panose="020B0604020202020204"/>
                        <a:cs typeface="Arial" panose="020B0604020202020204" pitchFamily="34" charset="0"/>
                      </a:endParaRP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9842" marR="9842" marT="9842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3" marR="9843" marT="984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3" marR="9843" marT="984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2" marR="9842" marT="98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474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2" marR="9842" marT="9842" marB="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MY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Form Factor</a:t>
                      </a:r>
                      <a:endParaRPr lang="en-US" altLang="zh-CN" sz="900" b="0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/>
                        <a:cs typeface="Arial" panose="020B0604020202020204" pitchFamily="34" charset="0"/>
                      </a:endParaRPr>
                    </a:p>
                  </a:txBody>
                  <a:tcPr marL="108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 panose="020F0502020204030204"/>
                          <a:cs typeface="Arial" panose="020B0604020202020204" pitchFamily="34" charset="0"/>
                        </a:rPr>
                        <a:t>SFP28</a:t>
                      </a:r>
                    </a:p>
                  </a:txBody>
                  <a:tcPr marL="108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2" marR="9842" marT="98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2" marR="9842" marT="984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2" marR="9842" marT="984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2" marR="9842" marT="98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026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MY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Data Rate and   Protocol</a:t>
                      </a:r>
                      <a:endParaRPr lang="en-US" altLang="zh-CN" sz="900" b="0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/>
                        <a:cs typeface="Arial" panose="020B0604020202020204" pitchFamily="34" charset="0"/>
                      </a:endParaRPr>
                    </a:p>
                  </a:txBody>
                  <a:tcPr marL="108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 panose="020F0502020204030204"/>
                          <a:cs typeface="Arial" panose="020B0604020202020204" pitchFamily="34" charset="0"/>
                        </a:rPr>
                        <a:t>25.78 Gbps</a:t>
                      </a:r>
                    </a:p>
                  </a:txBody>
                  <a:tcPr marL="108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155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MY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Fiber Type and Distance</a:t>
                      </a:r>
                      <a:endParaRPr lang="en-US" altLang="zh-CN" sz="900" b="0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/>
                        <a:cs typeface="Arial" panose="020B0604020202020204" pitchFamily="34" charset="0"/>
                      </a:endParaRPr>
                    </a:p>
                  </a:txBody>
                  <a:tcPr marL="108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 panose="020F0502020204030204"/>
                          <a:cs typeface="Arial" panose="020B0604020202020204" pitchFamily="34" charset="0"/>
                        </a:rPr>
                        <a:t>OM3 with 200m maximum distance</a:t>
                      </a:r>
                    </a:p>
                  </a:txBody>
                  <a:tcPr marL="108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2" marR="9842" marT="9842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528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MY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Connector</a:t>
                      </a:r>
                      <a:endParaRPr lang="en-US" altLang="zh-CN" sz="900" b="0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/>
                        <a:cs typeface="Arial" panose="020B0604020202020204" pitchFamily="34" charset="0"/>
                      </a:endParaRPr>
                    </a:p>
                  </a:txBody>
                  <a:tcPr marL="108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 panose="020F0502020204030204"/>
                          <a:cs typeface="Arial" panose="020B0604020202020204" pitchFamily="34" charset="0"/>
                        </a:rPr>
                        <a:t>LC</a:t>
                      </a:r>
                    </a:p>
                  </a:txBody>
                  <a:tcPr marL="108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2" marR="9842" marT="9842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49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MY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Wavelength</a:t>
                      </a:r>
                      <a:endParaRPr lang="en-US" altLang="zh-CN" sz="900" b="0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/>
                        <a:cs typeface="Arial" panose="020B0604020202020204" pitchFamily="34" charset="0"/>
                      </a:endParaRPr>
                    </a:p>
                  </a:txBody>
                  <a:tcPr marL="108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 panose="020F0502020204030204"/>
                          <a:cs typeface="Arial" panose="020B0604020202020204" pitchFamily="34" charset="0"/>
                        </a:rPr>
                        <a:t>850nm</a:t>
                      </a:r>
                    </a:p>
                  </a:txBody>
                  <a:tcPr marL="108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09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Digital Diagnostics Monitoring (DDM) if needed</a:t>
                      </a:r>
                      <a:endParaRPr lang="en-US" altLang="zh-CN" sz="900" b="0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/>
                        <a:cs typeface="Arial" panose="020B0604020202020204" pitchFamily="34" charset="0"/>
                      </a:endParaRPr>
                    </a:p>
                  </a:txBody>
                  <a:tcPr marL="108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 panose="020F0502020204030204"/>
                          <a:cs typeface="Arial" panose="020B0604020202020204" pitchFamily="34" charset="0"/>
                        </a:rPr>
                        <a:t>Diagnotics</a:t>
                      </a:r>
                      <a:r>
                        <a:rPr lang="en-US" sz="9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 panose="020F0502020204030204"/>
                          <a:cs typeface="Arial" panose="020B0604020202020204" pitchFamily="34" charset="0"/>
                        </a:rPr>
                        <a:t> reported, temperature monitor, voltage monitor and power optic level.</a:t>
                      </a:r>
                    </a:p>
                  </a:txBody>
                  <a:tcPr marL="108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2" marR="9842" marT="9842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781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MY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Compatibility</a:t>
                      </a:r>
                      <a:endParaRPr lang="en-US" altLang="zh-CN" sz="900" b="0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/>
                        <a:cs typeface="Arial" panose="020B0604020202020204" pitchFamily="34" charset="0"/>
                      </a:endParaRPr>
                    </a:p>
                  </a:txBody>
                  <a:tcPr marL="108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 panose="020F0502020204030204"/>
                          <a:cs typeface="Arial" panose="020B0604020202020204" pitchFamily="34" charset="0"/>
                        </a:rPr>
                        <a:t>Compatible with related switch, router or Network Interface Card </a:t>
                      </a:r>
                    </a:p>
                    <a:p>
                      <a:pPr algn="l" fontAlgn="ctr"/>
                      <a:r>
                        <a:rPr lang="en-US" sz="9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 panose="020F0502020204030204"/>
                          <a:cs typeface="Arial" panose="020B0604020202020204" pitchFamily="34" charset="0"/>
                        </a:rPr>
                        <a:t>(NIC)</a:t>
                      </a:r>
                    </a:p>
                  </a:txBody>
                  <a:tcPr marL="108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2" marR="9842" marT="9842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330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lang="en-MY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Quality and Trust </a:t>
                      </a:r>
                      <a:endParaRPr lang="en-US" altLang="zh-CN" sz="900" b="0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/>
                        <a:cs typeface="Arial" panose="020B0604020202020204" pitchFamily="34" charset="0"/>
                      </a:endParaRPr>
                    </a:p>
                  </a:txBody>
                  <a:tcPr marL="108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 panose="020F0502020204030204"/>
                          <a:cs typeface="Arial" panose="020B0604020202020204" pitchFamily="34" charset="0"/>
                        </a:rPr>
                        <a:t>Certified producer such as comes with warranty, product </a:t>
                      </a:r>
                    </a:p>
                    <a:p>
                      <a:pPr algn="l" fontAlgn="ctr"/>
                      <a:r>
                        <a:rPr lang="en-US" sz="9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 panose="020F0502020204030204"/>
                          <a:cs typeface="Arial" panose="020B0604020202020204" pitchFamily="34" charset="0"/>
                        </a:rPr>
                        <a:t>certificate and customer</a:t>
                      </a:r>
                    </a:p>
                  </a:txBody>
                  <a:tcPr marL="108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2" marR="9842" marT="98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8330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lang="en-MY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Supplier Support</a:t>
                      </a:r>
                      <a:endParaRPr lang="en-US" altLang="zh-CN" sz="900" b="0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/>
                        <a:cs typeface="Arial" panose="020B0604020202020204" pitchFamily="34" charset="0"/>
                      </a:endParaRPr>
                    </a:p>
                    <a:p>
                      <a:pPr algn="l" fontAlgn="ctr"/>
                      <a:endParaRPr lang="en-US" altLang="zh-CN" sz="900" b="0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/>
                        <a:cs typeface="Arial" panose="020B0604020202020204" pitchFamily="34" charset="0"/>
                      </a:endParaRPr>
                    </a:p>
                  </a:txBody>
                  <a:tcPr marL="108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 panose="020F0502020204030204"/>
                          <a:cs typeface="Arial" panose="020B0604020202020204" pitchFamily="34" charset="0"/>
                        </a:rPr>
                        <a:t>Firmware update and </a:t>
                      </a:r>
                    </a:p>
                    <a:p>
                      <a:pPr algn="l" fontAlgn="ctr"/>
                      <a:r>
                        <a:rPr lang="en-US" sz="9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 panose="020F0502020204030204"/>
                          <a:cs typeface="Arial" panose="020B0604020202020204" pitchFamily="34" charset="0"/>
                        </a:rPr>
                        <a:t>compatibility guarantee</a:t>
                      </a:r>
                    </a:p>
                  </a:txBody>
                  <a:tcPr marL="108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3" marR="9843" marT="984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3" marR="9843" marT="984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ms-MY"/>
              <a:t>13</a:t>
            </a:fld>
            <a:endParaRPr lang="ms-MY"/>
          </a:p>
        </p:txBody>
      </p:sp>
      <p:sp>
        <p:nvSpPr>
          <p:cNvPr id="2401" name="Google Shape;2401;p105"/>
          <p:cNvSpPr txBox="1"/>
          <p:nvPr/>
        </p:nvSpPr>
        <p:spPr>
          <a:xfrm>
            <a:off x="137565" y="-49545"/>
            <a:ext cx="12328759" cy="7351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342900">
              <a:buSzPts val="2700"/>
            </a:pPr>
            <a:r>
              <a:rPr lang="ms-MY" sz="2700" b="1" dirty="0"/>
              <a:t>12. PERINCIAN KOS: (D) RANGKAIAN DAN PERALATAN RANGKAIAN</a:t>
            </a:r>
            <a:endParaRPr sz="2700" b="1" dirty="0">
              <a:solidFill>
                <a:schemeClr val="dk1"/>
              </a:solidFill>
            </a:endParaRPr>
          </a:p>
        </p:txBody>
      </p:sp>
      <p:sp>
        <p:nvSpPr>
          <p:cNvPr id="2400" name="Google Shape;2400;p105"/>
          <p:cNvSpPr txBox="1"/>
          <p:nvPr/>
        </p:nvSpPr>
        <p:spPr>
          <a:xfrm>
            <a:off x="710661" y="363588"/>
            <a:ext cx="7632700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>
              <a:buClr>
                <a:schemeClr val="dk1"/>
              </a:buClr>
              <a:buSzPts val="1800"/>
            </a:pPr>
            <a:r>
              <a:rPr lang="ms-MY" sz="1800" b="1" u="sng" dirty="0">
                <a:solidFill>
                  <a:schemeClr val="dk1"/>
                </a:solidFill>
              </a:rPr>
              <a:t>Perincian Peruntukan</a:t>
            </a:r>
            <a:r>
              <a:rPr lang="ms-MY" sz="1800" dirty="0">
                <a:solidFill>
                  <a:schemeClr val="dk1"/>
                </a:solidFill>
              </a:rPr>
              <a:t>: </a:t>
            </a:r>
          </a:p>
        </p:txBody>
      </p:sp>
      <p:graphicFrame>
        <p:nvGraphicFramePr>
          <p:cNvPr id="6" name="Table 5"/>
          <p:cNvGraphicFramePr/>
          <p:nvPr>
            <p:custDataLst>
              <p:tags r:id="rId1"/>
            </p:custDataLst>
          </p:nvPr>
        </p:nvGraphicFramePr>
        <p:xfrm>
          <a:off x="385011" y="780788"/>
          <a:ext cx="11305244" cy="5477249"/>
        </p:xfrm>
        <a:graphic>
          <a:graphicData uri="http://schemas.openxmlformats.org/drawingml/2006/table">
            <a:tbl>
              <a:tblPr/>
              <a:tblGrid>
                <a:gridCol w="4860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290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666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83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335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133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0835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9222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300" b="1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BIL.</a:t>
                      </a: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1300" b="1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PERKARA</a:t>
                      </a: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300" b="1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KUANTITI</a:t>
                      </a: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300" b="1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HARGA SEUNIT</a:t>
                      </a:r>
                    </a:p>
                    <a:p>
                      <a:pPr algn="ctr" fontAlgn="ctr"/>
                      <a:r>
                        <a:rPr lang="en-US" altLang="zh-CN" sz="1300" b="1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(RM)</a:t>
                      </a: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300" b="1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JUMLAH</a:t>
                      </a:r>
                    </a:p>
                    <a:p>
                      <a:pPr algn="ctr" fontAlgn="ctr"/>
                      <a:r>
                        <a:rPr lang="en-US" altLang="zh-CN" sz="1300" b="1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(RM)</a:t>
                      </a: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300" b="1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CATATAN</a:t>
                      </a: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789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altLang="zh-CN" sz="1500" b="1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(D) RANGKAIAN DAN PERALATAN RANGKAIAN</a:t>
                      </a: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4"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altLang="zh-CN" sz="13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        XX</a:t>
                      </a:r>
                      <a:endParaRPr lang="en-US" altLang="zh-CN" sz="1300" b="1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" panose="020B0604020202020204"/>
                        <a:cs typeface="Arial" panose="020B0604020202020204" pitchFamily="34" charset="0"/>
                      </a:endParaRP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14"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US" altLang="zh-CN" sz="13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XXX.XX</a:t>
                      </a: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14"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US" altLang="zh-CN" sz="13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XXX,XXX.XX</a:t>
                      </a: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14">
                  <a:txBody>
                    <a:bodyPr/>
                    <a:lstStyle/>
                    <a:p>
                      <a:pPr algn="l" fontAlgn="ctr"/>
                      <a:endParaRPr sz="1300" b="0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Calibri" panose="020F0502020204030204"/>
                        <a:cs typeface="Arial" panose="020B0604020202020204" pitchFamily="34" charset="0"/>
                      </a:endParaRP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2016">
                <a:tc rowSpan="13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CN" sz="13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6.</a:t>
                      </a: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altLang="zh-CN" sz="1000" b="1" i="0" dirty="0">
                          <a:solidFill>
                            <a:schemeClr val="accent3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1000" b="1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Access</a:t>
                      </a:r>
                      <a:r>
                        <a:rPr lang="en-US" altLang="zh-CN" sz="1000" b="1" i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 Point  Indoor :-</a:t>
                      </a:r>
                      <a:endParaRPr lang="en-US" altLang="zh-CN" sz="1000" b="0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/>
                        <a:cs typeface="Arial" panose="020B0604020202020204" pitchFamily="34" charset="0"/>
                      </a:endParaRP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9842" marR="9842" marT="98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3" marR="9843" marT="984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3" marR="9843" marT="984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2" marR="9842" marT="98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394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2" marR="9842" marT="9842" marB="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MY" sz="9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Wireless Standards </a:t>
                      </a:r>
                      <a:endParaRPr lang="en-MY" sz="900" dirty="0"/>
                    </a:p>
                  </a:txBody>
                  <a:tcPr marL="72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Calibri" panose="020F0502020204030204"/>
                        <a:cs typeface="Arial" panose="020B0604020202020204" pitchFamily="34" charset="0"/>
                      </a:endParaRP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2" marR="9842" marT="9842" marB="0" anchor="ctr"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394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MY" sz="9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Wireless Frequency Band</a:t>
                      </a:r>
                      <a:endParaRPr lang="en-MY" sz="900" dirty="0"/>
                    </a:p>
                  </a:txBody>
                  <a:tcPr marL="72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Calibri" panose="020F0502020204030204"/>
                        <a:cs typeface="Arial" panose="020B0604020202020204" pitchFamily="34" charset="0"/>
                      </a:endParaRP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394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MY" sz="9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Data Transfer Rate</a:t>
                      </a:r>
                      <a:endParaRPr lang="en-MY" sz="900" dirty="0"/>
                    </a:p>
                  </a:txBody>
                  <a:tcPr marL="72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Calibri" panose="020F0502020204030204"/>
                        <a:cs typeface="Arial" panose="020B0604020202020204" pitchFamily="34" charset="0"/>
                      </a:endParaRP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2" marR="9842" marT="9842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394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MY" sz="9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Antenna and Coverage</a:t>
                      </a:r>
                      <a:endParaRPr lang="en-MY" sz="900" dirty="0"/>
                    </a:p>
                  </a:txBody>
                  <a:tcPr marL="72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Calibri" panose="020F0502020204030204"/>
                        <a:cs typeface="Arial" panose="020B0604020202020204" pitchFamily="34" charset="0"/>
                      </a:endParaRP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2" marR="9842" marT="9842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123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Power over Ethernet (PoE)Support</a:t>
                      </a:r>
                      <a:endParaRPr lang="en-MY" sz="900" dirty="0"/>
                    </a:p>
                  </a:txBody>
                  <a:tcPr marL="72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Calibri" panose="020F0502020204030204"/>
                        <a:cs typeface="Arial" panose="020B0604020202020204" pitchFamily="34" charset="0"/>
                      </a:endParaRP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201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sz="9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 panose="020B0604020202020204"/>
                        </a:rPr>
                        <a:t>Safety Features</a:t>
                      </a:r>
                      <a:endParaRPr lang="en-MY" sz="900" dirty="0"/>
                    </a:p>
                  </a:txBody>
                  <a:tcPr marL="72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Calibri" panose="020F0502020204030204"/>
                        <a:cs typeface="Arial" panose="020B0604020202020204" pitchFamily="34" charset="0"/>
                      </a:endParaRP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888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sz="9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 panose="020B0604020202020204"/>
                        </a:rPr>
                        <a:t>Management and Monitoring</a:t>
                      </a:r>
                      <a:endParaRPr lang="en-MY" sz="900" dirty="0"/>
                    </a:p>
                  </a:txBody>
                  <a:tcPr marL="72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MY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616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MY" sz="900" b="0" i="0" u="none" strike="noStrike" cap="non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 panose="020B0604020202020204"/>
                        </a:rPr>
                        <a:t>Mobility and roaming</a:t>
                      </a:r>
                      <a:endParaRPr lang="en-MY" sz="900"/>
                    </a:p>
                  </a:txBody>
                  <a:tcPr marL="72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MY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04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sz="9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 panose="020B0604020202020204"/>
                        </a:rPr>
                        <a:t>Scalability and Expandability</a:t>
                      </a:r>
                      <a:endParaRPr lang="en-MY" sz="900" dirty="0"/>
                    </a:p>
                  </a:txBody>
                  <a:tcPr marL="72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MY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7867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Virtual Local Area Network (VLAN) and Quality of Service (QoS)</a:t>
                      </a:r>
                      <a:endParaRPr lang="en-MY" sz="900" dirty="0"/>
                    </a:p>
                  </a:txBody>
                  <a:tcPr marL="72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MY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1683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MY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Guest Network Functionality</a:t>
                      </a:r>
                      <a:endParaRPr lang="en-MY" sz="900" dirty="0"/>
                    </a:p>
                  </a:txBody>
                  <a:tcPr marL="72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MY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55516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MY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MY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Supplier support and Reputation</a:t>
                      </a:r>
                    </a:p>
                    <a:p>
                      <a:endParaRPr lang="en-MY" sz="900" dirty="0"/>
                    </a:p>
                  </a:txBody>
                  <a:tcPr marL="72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MY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699" y="0"/>
            <a:ext cx="11947303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ms-MY"/>
              <a:t>14</a:t>
            </a:fld>
            <a:endParaRPr lang="ms-MY"/>
          </a:p>
        </p:txBody>
      </p:sp>
      <p:sp>
        <p:nvSpPr>
          <p:cNvPr id="2401" name="Google Shape;2401;p105"/>
          <p:cNvSpPr txBox="1"/>
          <p:nvPr/>
        </p:nvSpPr>
        <p:spPr>
          <a:xfrm>
            <a:off x="137565" y="-49545"/>
            <a:ext cx="12328759" cy="7351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342900">
              <a:buSzPts val="2700"/>
            </a:pPr>
            <a:r>
              <a:rPr lang="ms-MY" sz="2700" b="1" dirty="0"/>
              <a:t>12. PERINCIAN KOS: (D) RANGKAIAN DAN PERALATAN RANGKAIAN</a:t>
            </a:r>
            <a:endParaRPr sz="2700" b="1" dirty="0">
              <a:solidFill>
                <a:schemeClr val="dk1"/>
              </a:solidFill>
            </a:endParaRPr>
          </a:p>
        </p:txBody>
      </p:sp>
      <p:sp>
        <p:nvSpPr>
          <p:cNvPr id="2400" name="Google Shape;2400;p105"/>
          <p:cNvSpPr txBox="1"/>
          <p:nvPr/>
        </p:nvSpPr>
        <p:spPr>
          <a:xfrm>
            <a:off x="710661" y="363588"/>
            <a:ext cx="7632700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>
              <a:buClr>
                <a:schemeClr val="dk1"/>
              </a:buClr>
              <a:buSzPts val="1800"/>
            </a:pPr>
            <a:r>
              <a:rPr lang="ms-MY" sz="1800" b="1" u="sng" dirty="0">
                <a:solidFill>
                  <a:schemeClr val="dk1"/>
                </a:solidFill>
              </a:rPr>
              <a:t>Perincian Peruntukan</a:t>
            </a:r>
            <a:r>
              <a:rPr lang="ms-MY" sz="1800" dirty="0">
                <a:solidFill>
                  <a:schemeClr val="dk1"/>
                </a:solidFill>
              </a:rPr>
              <a:t>: </a:t>
            </a:r>
          </a:p>
        </p:txBody>
      </p:sp>
      <p:graphicFrame>
        <p:nvGraphicFramePr>
          <p:cNvPr id="6" name="Table 5"/>
          <p:cNvGraphicFramePr/>
          <p:nvPr>
            <p:custDataLst>
              <p:tags r:id="rId1"/>
            </p:custDataLst>
          </p:nvPr>
        </p:nvGraphicFramePr>
        <p:xfrm>
          <a:off x="385011" y="780788"/>
          <a:ext cx="11305244" cy="5220399"/>
        </p:xfrm>
        <a:graphic>
          <a:graphicData uri="http://schemas.openxmlformats.org/drawingml/2006/table">
            <a:tbl>
              <a:tblPr/>
              <a:tblGrid>
                <a:gridCol w="4860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401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556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83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335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133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0835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9222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300" b="1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BIL.</a:t>
                      </a: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1300" b="1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PERKARA</a:t>
                      </a: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300" b="1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KUANTITI</a:t>
                      </a: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300" b="1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HARGA SEUNIT</a:t>
                      </a:r>
                    </a:p>
                    <a:p>
                      <a:pPr algn="ctr" fontAlgn="ctr"/>
                      <a:r>
                        <a:rPr lang="en-US" altLang="zh-CN" sz="1300" b="1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(RM)</a:t>
                      </a: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300" b="1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JUMLAH</a:t>
                      </a:r>
                    </a:p>
                    <a:p>
                      <a:pPr algn="ctr" fontAlgn="ctr"/>
                      <a:r>
                        <a:rPr lang="en-US" altLang="zh-CN" sz="1300" b="1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(RM)</a:t>
                      </a: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300" b="1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CATATAN</a:t>
                      </a: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789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altLang="zh-CN" sz="1500" b="1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(D) RANGKAIAN DAN PERALATAN RANGKAIAN</a:t>
                      </a: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4"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altLang="zh-CN" sz="13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        1</a:t>
                      </a:r>
                      <a:endParaRPr lang="en-US" altLang="zh-CN" sz="1300" b="1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" panose="020B0604020202020204"/>
                        <a:cs typeface="Arial" panose="020B0604020202020204" pitchFamily="34" charset="0"/>
                      </a:endParaRP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14"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US" altLang="zh-CN" sz="13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720.00</a:t>
                      </a: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14"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US" altLang="zh-CN" sz="13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720.00</a:t>
                      </a: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14">
                  <a:txBody>
                    <a:bodyPr/>
                    <a:lstStyle/>
                    <a:p>
                      <a:pPr algn="l" fontAlgn="ctr"/>
                      <a:endParaRPr sz="1300" b="0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Calibri" panose="020F0502020204030204"/>
                        <a:cs typeface="Arial" panose="020B0604020202020204" pitchFamily="34" charset="0"/>
                      </a:endParaRP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2016">
                <a:tc rowSpan="13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CN" sz="13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6.</a:t>
                      </a: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altLang="zh-CN" sz="1000" b="1" i="0" dirty="0">
                          <a:solidFill>
                            <a:schemeClr val="accent3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1000" b="1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Access</a:t>
                      </a:r>
                      <a:r>
                        <a:rPr lang="en-US" altLang="zh-CN" sz="1000" b="1" i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 Point  Indoor :-</a:t>
                      </a:r>
                      <a:endParaRPr lang="en-US" altLang="zh-CN" sz="1000" b="0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/>
                        <a:cs typeface="Arial" panose="020B0604020202020204" pitchFamily="34" charset="0"/>
                      </a:endParaRP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9842" marR="9842" marT="98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3" marR="9843" marT="984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3" marR="9843" marT="984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2" marR="9842" marT="98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780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2" marR="9842" marT="9842" marB="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MY" sz="9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Wireless Standards </a:t>
                      </a:r>
                      <a:endParaRPr lang="en-MY" sz="900" dirty="0"/>
                    </a:p>
                  </a:txBody>
                  <a:tcPr marL="72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 panose="020F0502020204030204"/>
                          <a:cs typeface="Arial" panose="020B0604020202020204" pitchFamily="34" charset="0"/>
                        </a:rPr>
                        <a:t>IEEE 802.11ax with </a:t>
                      </a:r>
                      <a:r>
                        <a:rPr lang="en-US" sz="900" b="0" i="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 panose="020F0502020204030204"/>
                          <a:cs typeface="Arial" panose="020B0604020202020204" pitchFamily="34" charset="0"/>
                        </a:rPr>
                        <a:t>WI-Fi</a:t>
                      </a:r>
                      <a:r>
                        <a:rPr lang="en-US" sz="9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 panose="020F0502020204030204"/>
                          <a:cs typeface="Arial" panose="020B0604020202020204" pitchFamily="34" charset="0"/>
                        </a:rPr>
                        <a:t> 6.</a:t>
                      </a:r>
                    </a:p>
                  </a:txBody>
                  <a:tcPr marL="108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2" marR="9842" marT="9842" marB="0" anchor="ctr"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954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MY" sz="9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Wireless Frequency Band</a:t>
                      </a:r>
                      <a:endParaRPr lang="en-MY" sz="900" dirty="0"/>
                    </a:p>
                  </a:txBody>
                  <a:tcPr marL="72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 panose="020F0502020204030204"/>
                          <a:cs typeface="Arial" panose="020B0604020202020204" pitchFamily="34" charset="0"/>
                        </a:rPr>
                        <a:t>Operate in 2.4GHz / 5GHz / 6GHz to support all appliances</a:t>
                      </a:r>
                    </a:p>
                  </a:txBody>
                  <a:tcPr marL="108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394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MY" sz="9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Data Transfer Rate</a:t>
                      </a:r>
                      <a:endParaRPr lang="en-MY" sz="900" dirty="0"/>
                    </a:p>
                  </a:txBody>
                  <a:tcPr marL="72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 panose="020F0502020204030204"/>
                          <a:cs typeface="Arial" panose="020B0604020202020204" pitchFamily="34" charset="0"/>
                        </a:rPr>
                        <a:t>2.4 GHz radio: 802.11ax/be 4x4 up to 1.147 Gbps</a:t>
                      </a:r>
                    </a:p>
                    <a:p>
                      <a:pPr algn="l" fontAlgn="ctr"/>
                      <a:r>
                        <a:rPr lang="en-US" sz="9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 panose="020F0502020204030204"/>
                          <a:cs typeface="Arial" panose="020B0604020202020204" pitchFamily="34" charset="0"/>
                        </a:rPr>
                        <a:t>5 GHz radio: 802.11ax/be 4x4 up to 4.8 Gbps</a:t>
                      </a:r>
                    </a:p>
                  </a:txBody>
                  <a:tcPr marL="108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2" marR="9842" marT="9842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394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MY" sz="9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Antenna and Coverage</a:t>
                      </a:r>
                      <a:endParaRPr lang="en-MY" sz="900" dirty="0"/>
                    </a:p>
                  </a:txBody>
                  <a:tcPr marL="72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 panose="020F0502020204030204"/>
                          <a:cs typeface="Arial" panose="020B0604020202020204" pitchFamily="34" charset="0"/>
                        </a:rPr>
                        <a:t>4.92 dBi/6.1 dBi with multiple antenna</a:t>
                      </a:r>
                      <a:endParaRPr lang="en-US" sz="900" b="0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Calibri" panose="020F0502020204030204"/>
                        <a:cs typeface="Arial" panose="020B0604020202020204" pitchFamily="34" charset="0"/>
                      </a:endParaRPr>
                    </a:p>
                  </a:txBody>
                  <a:tcPr marL="108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2" marR="9842" marT="9842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123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Power over Ethernet (PoE)Support</a:t>
                      </a:r>
                      <a:endParaRPr lang="en-MY" sz="900" dirty="0"/>
                    </a:p>
                  </a:txBody>
                  <a:tcPr marL="72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 panose="020F0502020204030204"/>
                          <a:cs typeface="Arial" panose="020B0604020202020204" pitchFamily="34" charset="0"/>
                        </a:rPr>
                        <a:t>With 30 watt</a:t>
                      </a:r>
                    </a:p>
                  </a:txBody>
                  <a:tcPr marL="108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201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sz="9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 panose="020B0604020202020204"/>
                        </a:rPr>
                        <a:t>Safety Features</a:t>
                      </a:r>
                      <a:endParaRPr lang="en-MY" sz="900" dirty="0"/>
                    </a:p>
                  </a:txBody>
                  <a:tcPr marL="72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 panose="020F0502020204030204"/>
                          <a:cs typeface="Arial" panose="020B0604020202020204" pitchFamily="34" charset="0"/>
                        </a:rPr>
                        <a:t> WPA3 protocol with </a:t>
                      </a:r>
                      <a:r>
                        <a:rPr lang="en-MY" sz="900" b="1" dirty="0"/>
                        <a:t>AES Encryption </a:t>
                      </a:r>
                      <a:r>
                        <a:rPr lang="en-MY" sz="900" b="0" dirty="0"/>
                        <a:t>and two authentication 2FA </a:t>
                      </a:r>
                      <a:endParaRPr lang="en-US" sz="900" b="0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Calibri" panose="020F0502020204030204"/>
                        <a:cs typeface="Arial" panose="020B0604020202020204" pitchFamily="34" charset="0"/>
                      </a:endParaRPr>
                    </a:p>
                  </a:txBody>
                  <a:tcPr marL="108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888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sz="9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 panose="020B0604020202020204"/>
                        </a:rPr>
                        <a:t>Management and Monitoring</a:t>
                      </a:r>
                      <a:endParaRPr lang="en-MY" sz="900" dirty="0"/>
                    </a:p>
                  </a:txBody>
                  <a:tcPr marL="72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MY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Support for remote monitoring SSH and CLI</a:t>
                      </a:r>
                    </a:p>
                  </a:txBody>
                  <a:tcPr marL="108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616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MY" sz="900" b="0" i="0" u="none" strike="noStrike" cap="non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 panose="020B0604020202020204"/>
                        </a:rPr>
                        <a:t>Mobility and roaming</a:t>
                      </a:r>
                      <a:endParaRPr lang="en-MY" sz="900"/>
                    </a:p>
                  </a:txBody>
                  <a:tcPr marL="72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MY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Seamless Connectivity, Load Balancing, Band Steering and Fast Roaming with 802.11v (Wireless Network Management).</a:t>
                      </a:r>
                    </a:p>
                  </a:txBody>
                  <a:tcPr marL="108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04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sz="9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 panose="020B0604020202020204"/>
                        </a:rPr>
                        <a:t>Scalability and Expandability</a:t>
                      </a:r>
                      <a:endParaRPr lang="en-MY" sz="900" dirty="0"/>
                    </a:p>
                  </a:txBody>
                  <a:tcPr marL="72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MY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Centralized Management with Wireless LAN Controllers (WLCs) / </a:t>
                      </a:r>
                      <a:r>
                        <a:rPr lang="en-US" sz="900" dirty="0"/>
                        <a:t>Support for High Device Density MU-MIMO (Multi-User, Multiple Input Multiple Output) </a:t>
                      </a:r>
                      <a:endParaRPr lang="en-MY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7867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Virtual Local Area Network (VLAN) and Quality of Service (QoS)</a:t>
                      </a:r>
                      <a:endParaRPr lang="en-MY" sz="900" dirty="0"/>
                    </a:p>
                  </a:txBody>
                  <a:tcPr marL="72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Support VLAN mapping and </a:t>
                      </a:r>
                      <a:r>
                        <a:rPr lang="en-US" sz="9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Trunking</a:t>
                      </a:r>
                      <a:r>
                        <a:rPr lang="en-US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MY" sz="900" dirty="0"/>
                        <a:t>Traffic Prioritization with </a:t>
                      </a:r>
                      <a:r>
                        <a:rPr lang="en-MY" sz="900" dirty="0" err="1"/>
                        <a:t>Voip</a:t>
                      </a:r>
                      <a:r>
                        <a:rPr lang="en-MY" sz="900" dirty="0"/>
                        <a:t>, Video conferencing or streaming with WMM.</a:t>
                      </a:r>
                      <a:endParaRPr lang="en-MY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1683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MY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Guest Network Functionality</a:t>
                      </a:r>
                      <a:endParaRPr lang="en-MY" sz="900" dirty="0"/>
                    </a:p>
                  </a:txBody>
                  <a:tcPr marL="72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Separate Service Set Identifier (SSID) and guest traffic</a:t>
                      </a:r>
                      <a:endParaRPr lang="en-MY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55516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MY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MY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Supplier support and Reputation</a:t>
                      </a:r>
                    </a:p>
                    <a:p>
                      <a:endParaRPr lang="en-MY" sz="900" dirty="0"/>
                    </a:p>
                  </a:txBody>
                  <a:tcPr marL="72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Warranty, technical support, firmware </a:t>
                      </a:r>
                    </a:p>
                    <a:p>
                      <a:r>
                        <a:rPr lang="en-US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upgrade and trust</a:t>
                      </a:r>
                      <a:endParaRPr lang="en-MY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ms-MY"/>
              <a:t>15</a:t>
            </a:fld>
            <a:endParaRPr lang="ms-MY"/>
          </a:p>
        </p:txBody>
      </p:sp>
      <p:sp>
        <p:nvSpPr>
          <p:cNvPr id="2401" name="Google Shape;2401;p105"/>
          <p:cNvSpPr txBox="1"/>
          <p:nvPr/>
        </p:nvSpPr>
        <p:spPr>
          <a:xfrm>
            <a:off x="137565" y="-49545"/>
            <a:ext cx="12328759" cy="7351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342900">
              <a:buSzPts val="2700"/>
            </a:pPr>
            <a:r>
              <a:rPr lang="ms-MY" sz="2700" b="1" dirty="0"/>
              <a:t>12. PERINCIAN KOS: (D) RANGKAIAN DAN PERALATAN RANGKAIAN</a:t>
            </a:r>
            <a:endParaRPr sz="2700" b="1" dirty="0">
              <a:solidFill>
                <a:schemeClr val="dk1"/>
              </a:solidFill>
            </a:endParaRPr>
          </a:p>
        </p:txBody>
      </p:sp>
      <p:sp>
        <p:nvSpPr>
          <p:cNvPr id="2400" name="Google Shape;2400;p105"/>
          <p:cNvSpPr txBox="1"/>
          <p:nvPr/>
        </p:nvSpPr>
        <p:spPr>
          <a:xfrm>
            <a:off x="710661" y="363588"/>
            <a:ext cx="7632700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>
              <a:buClr>
                <a:schemeClr val="dk1"/>
              </a:buClr>
              <a:buSzPts val="1800"/>
            </a:pPr>
            <a:r>
              <a:rPr lang="ms-MY" sz="1800" b="1" u="sng" dirty="0">
                <a:solidFill>
                  <a:schemeClr val="dk1"/>
                </a:solidFill>
              </a:rPr>
              <a:t>Perincian Peruntukan</a:t>
            </a:r>
            <a:r>
              <a:rPr lang="ms-MY" sz="1800" dirty="0">
                <a:solidFill>
                  <a:schemeClr val="dk1"/>
                </a:solidFill>
              </a:rPr>
              <a:t>: </a:t>
            </a:r>
          </a:p>
        </p:txBody>
      </p:sp>
      <p:graphicFrame>
        <p:nvGraphicFramePr>
          <p:cNvPr id="6" name="Table 5"/>
          <p:cNvGraphicFramePr/>
          <p:nvPr>
            <p:custDataLst>
              <p:tags r:id="rId1"/>
            </p:custDataLst>
          </p:nvPr>
        </p:nvGraphicFramePr>
        <p:xfrm>
          <a:off x="323791" y="943893"/>
          <a:ext cx="11826247" cy="5227868"/>
        </p:xfrm>
        <a:graphic>
          <a:graphicData uri="http://schemas.openxmlformats.org/drawingml/2006/table">
            <a:tbl>
              <a:tblPr/>
              <a:tblGrid>
                <a:gridCol w="4804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707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353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28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26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5503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7909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2861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300" b="1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BIL.</a:t>
                      </a: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1300" b="1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PERKARA</a:t>
                      </a: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300" b="1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KUANTITI</a:t>
                      </a: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300" b="1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HARGA SEUNIT</a:t>
                      </a:r>
                    </a:p>
                    <a:p>
                      <a:pPr algn="ctr" fontAlgn="ctr"/>
                      <a:r>
                        <a:rPr lang="en-US" altLang="zh-CN" sz="1300" b="1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(RM)</a:t>
                      </a: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300" b="1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JUMLAH</a:t>
                      </a:r>
                    </a:p>
                    <a:p>
                      <a:pPr algn="ctr" fontAlgn="ctr"/>
                      <a:r>
                        <a:rPr lang="en-US" altLang="zh-CN" sz="1300" b="1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(RM)</a:t>
                      </a: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300" b="1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CATATAN</a:t>
                      </a: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2640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altLang="zh-CN" sz="1500" b="1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(D) RANGKAIAN DAN PERALATAN RANGKAIAN</a:t>
                      </a: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9"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altLang="zh-CN" sz="13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            XX</a:t>
                      </a:r>
                      <a:endParaRPr lang="en-US" altLang="zh-CN" sz="1300" b="1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" panose="020B0604020202020204"/>
                        <a:cs typeface="Arial" panose="020B0604020202020204" pitchFamily="34" charset="0"/>
                      </a:endParaRP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19"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US" altLang="zh-CN" sz="13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XXX.XX</a:t>
                      </a: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19"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US" altLang="zh-CN" sz="13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XXX,XXX.XX</a:t>
                      </a: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19">
                  <a:txBody>
                    <a:bodyPr/>
                    <a:lstStyle/>
                    <a:p>
                      <a:pPr algn="l" fontAlgn="ctr"/>
                      <a:endParaRPr sz="1300" b="0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Calibri" panose="020F0502020204030204"/>
                        <a:cs typeface="Arial" panose="020B0604020202020204" pitchFamily="34" charset="0"/>
                      </a:endParaRP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6448">
                <a:tc rowSpan="18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CN" sz="13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7.</a:t>
                      </a: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altLang="zh-CN" sz="900" b="1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  </a:t>
                      </a:r>
                    </a:p>
                    <a:p>
                      <a:pPr algn="l" fontAlgn="ctr">
                        <a:buNone/>
                      </a:pPr>
                      <a:r>
                        <a:rPr lang="en-US" altLang="zh-CN" sz="1000" b="1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  Access</a:t>
                      </a:r>
                      <a:r>
                        <a:rPr lang="en-US" altLang="zh-CN" sz="1000" b="1" i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 Point Outdoor :-</a:t>
                      </a:r>
                    </a:p>
                    <a:p>
                      <a:pPr algn="l" fontAlgn="ctr">
                        <a:buNone/>
                      </a:pPr>
                      <a:endParaRPr lang="en-US" altLang="zh-CN" sz="900" b="0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/>
                        <a:cs typeface="Arial" panose="020B0604020202020204" pitchFamily="34" charset="0"/>
                      </a:endParaRP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9842" marR="9842" marT="98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3" marR="9843" marT="984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3" marR="9843" marT="984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2" marR="9842" marT="98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81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2" marR="9842" marT="9842" marB="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MY" sz="900" b="0" u="non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Wireless Standards</a:t>
                      </a:r>
                      <a:endParaRPr lang="en-MY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Calibri" panose="020F0502020204030204"/>
                        <a:cs typeface="Arial" panose="020B0604020202020204" pitchFamily="34" charset="0"/>
                      </a:endParaRP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2" marR="9842" marT="9842" marB="0" anchor="ctr"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14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MY" sz="900" b="0" u="non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Wireless Frequency Band </a:t>
                      </a:r>
                      <a:endParaRPr lang="en-MY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Calibri" panose="020F0502020204030204"/>
                        <a:cs typeface="Arial" panose="020B0604020202020204" pitchFamily="34" charset="0"/>
                      </a:endParaRP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01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MY" sz="900" b="0" u="non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Data Transfer Rate</a:t>
                      </a:r>
                      <a:r>
                        <a:rPr lang="en-US" sz="900" b="0" i="0" u="non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MY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Calibri" panose="020F0502020204030204"/>
                        <a:cs typeface="Arial" panose="020B0604020202020204" pitchFamily="34" charset="0"/>
                      </a:endParaRP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2" marR="9842" marT="9842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975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MY" sz="900" b="0" u="non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Antenna and Coverage </a:t>
                      </a:r>
                      <a:endParaRPr lang="en-MY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Calibri" panose="020F0502020204030204"/>
                        <a:cs typeface="Arial" panose="020B0604020202020204" pitchFamily="34" charset="0"/>
                      </a:endParaRP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2" marR="9842" marT="9842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510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0" u="non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Power over Ethernet (PoE) Support </a:t>
                      </a:r>
                      <a:endParaRPr lang="en-MY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Calibri" panose="020F0502020204030204"/>
                        <a:cs typeface="Arial" panose="020B0604020202020204" pitchFamily="34" charset="0"/>
                      </a:endParaRP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510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sz="9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 panose="020B0604020202020204"/>
                        </a:rPr>
                        <a:t>Safety Features</a:t>
                      </a:r>
                      <a:endParaRPr lang="en-MY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Calibri" panose="020F0502020204030204"/>
                        <a:cs typeface="Arial" panose="020B0604020202020204" pitchFamily="34" charset="0"/>
                      </a:endParaRP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510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sz="9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 panose="020B0604020202020204"/>
                        </a:rPr>
                        <a:t>Management and Monitoring</a:t>
                      </a:r>
                      <a:endParaRPr lang="en-MY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MY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510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MY" sz="9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 panose="020B0604020202020204"/>
                        </a:rPr>
                        <a:t>Mobility and roaming</a:t>
                      </a:r>
                      <a:endParaRPr lang="en-MY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MY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510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sz="9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 panose="020B0604020202020204"/>
                        </a:rPr>
                        <a:t>Scalability and Expandability </a:t>
                      </a:r>
                      <a:endParaRPr lang="en-MY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MY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933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u="non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Virtual Local Area Network (VLAN) and Quality of Service (QoS)</a:t>
                      </a:r>
                      <a:r>
                        <a:rPr lang="en-MY" sz="900" b="0" i="0" u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MY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MY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510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MY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Guest Network Functionality</a:t>
                      </a:r>
                    </a:p>
                  </a:txBody>
                  <a:tcPr marL="72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MY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510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MY" sz="900" u="non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Supplier support </a:t>
                      </a:r>
                      <a:endParaRPr lang="en-MY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MY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510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MY" sz="900" b="0" u="non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Installation and physical Protection </a:t>
                      </a:r>
                      <a:endParaRPr lang="en-MY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MY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1510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MY" sz="900" u="non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Temperature adjustment suitability </a:t>
                      </a:r>
                      <a:endParaRPr lang="en-MY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MY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1510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MY" sz="900" u="non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Resilience to Environmental Conditions </a:t>
                      </a:r>
                      <a:endParaRPr lang="en-MY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MY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1510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MY" sz="900" u="non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Range and Signal strength </a:t>
                      </a:r>
                      <a:endParaRPr lang="en-MY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MY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1510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MY" sz="900" u="non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Adaptive Signal Adjustment </a:t>
                      </a:r>
                      <a:endParaRPr lang="en-MY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MY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436" y="0"/>
            <a:ext cx="11979564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ms-MY"/>
              <a:t>16</a:t>
            </a:fld>
            <a:endParaRPr lang="ms-MY"/>
          </a:p>
        </p:txBody>
      </p:sp>
      <p:sp>
        <p:nvSpPr>
          <p:cNvPr id="2401" name="Google Shape;2401;p105"/>
          <p:cNvSpPr txBox="1"/>
          <p:nvPr/>
        </p:nvSpPr>
        <p:spPr>
          <a:xfrm>
            <a:off x="137565" y="-49545"/>
            <a:ext cx="12328759" cy="7351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342900">
              <a:buSzPts val="2700"/>
            </a:pPr>
            <a:r>
              <a:rPr lang="ms-MY" sz="2700" b="1" dirty="0"/>
              <a:t>12. PERINCIAN KOS: (D) RANGKAIAN DAN PERALATAN RANGKAIAN</a:t>
            </a:r>
            <a:endParaRPr sz="2700" b="1" dirty="0">
              <a:solidFill>
                <a:schemeClr val="dk1"/>
              </a:solidFill>
            </a:endParaRPr>
          </a:p>
        </p:txBody>
      </p:sp>
      <p:sp>
        <p:nvSpPr>
          <p:cNvPr id="2400" name="Google Shape;2400;p105"/>
          <p:cNvSpPr txBox="1"/>
          <p:nvPr/>
        </p:nvSpPr>
        <p:spPr>
          <a:xfrm>
            <a:off x="710661" y="363588"/>
            <a:ext cx="7632700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>
              <a:buClr>
                <a:schemeClr val="dk1"/>
              </a:buClr>
              <a:buSzPts val="1800"/>
            </a:pPr>
            <a:r>
              <a:rPr lang="ms-MY" sz="1800" b="1" u="sng" dirty="0">
                <a:solidFill>
                  <a:schemeClr val="dk1"/>
                </a:solidFill>
              </a:rPr>
              <a:t>Perincian Peruntukan</a:t>
            </a:r>
            <a:r>
              <a:rPr lang="ms-MY" sz="1800" dirty="0">
                <a:solidFill>
                  <a:schemeClr val="dk1"/>
                </a:solidFill>
              </a:rPr>
              <a:t>: </a:t>
            </a:r>
          </a:p>
        </p:txBody>
      </p:sp>
      <p:graphicFrame>
        <p:nvGraphicFramePr>
          <p:cNvPr id="6" name="Table 5"/>
          <p:cNvGraphicFramePr/>
          <p:nvPr>
            <p:custDataLst>
              <p:tags r:id="rId1"/>
            </p:custDataLst>
          </p:nvPr>
        </p:nvGraphicFramePr>
        <p:xfrm>
          <a:off x="323792" y="732879"/>
          <a:ext cx="11640681" cy="5623476"/>
        </p:xfrm>
        <a:graphic>
          <a:graphicData uri="http://schemas.openxmlformats.org/drawingml/2006/table">
            <a:tbl>
              <a:tblPr/>
              <a:tblGrid>
                <a:gridCol w="4729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073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904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58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66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3690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6059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2898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300" b="1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BIL.</a:t>
                      </a: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1300" b="1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PERKARA</a:t>
                      </a: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300" b="1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KUANTITI</a:t>
                      </a: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300" b="1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HARGA SEUNIT</a:t>
                      </a:r>
                    </a:p>
                    <a:p>
                      <a:pPr algn="ctr" fontAlgn="ctr"/>
                      <a:r>
                        <a:rPr lang="en-US" altLang="zh-CN" sz="1300" b="1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(RM)</a:t>
                      </a: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300" b="1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JUMLAH</a:t>
                      </a:r>
                    </a:p>
                    <a:p>
                      <a:pPr algn="ctr" fontAlgn="ctr"/>
                      <a:r>
                        <a:rPr lang="en-US" altLang="zh-CN" sz="1300" b="1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(RM)</a:t>
                      </a: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300" b="1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CATATAN</a:t>
                      </a: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2864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altLang="zh-CN" sz="1500" b="1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(D) RANGKAIAN DAN PERALATAN RANGKAIAN</a:t>
                      </a: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9"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altLang="zh-CN" sz="13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            1</a:t>
                      </a:r>
                      <a:endParaRPr lang="en-US" altLang="zh-CN" sz="1300" b="1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" panose="020B0604020202020204"/>
                        <a:cs typeface="Arial" panose="020B0604020202020204" pitchFamily="34" charset="0"/>
                      </a:endParaRP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19"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US" altLang="zh-CN" sz="13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720.00</a:t>
                      </a: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19"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US" altLang="zh-CN" sz="13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720.00</a:t>
                      </a: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19">
                  <a:txBody>
                    <a:bodyPr/>
                    <a:lstStyle/>
                    <a:p>
                      <a:pPr algn="l" fontAlgn="ctr"/>
                      <a:endParaRPr sz="1300" b="0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Calibri" panose="020F0502020204030204"/>
                        <a:cs typeface="Arial" panose="020B0604020202020204" pitchFamily="34" charset="0"/>
                      </a:endParaRP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6041">
                <a:tc rowSpan="18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CN" sz="13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7.</a:t>
                      </a: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altLang="zh-CN" sz="900" b="1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  </a:t>
                      </a:r>
                    </a:p>
                    <a:p>
                      <a:pPr algn="l" fontAlgn="ctr">
                        <a:buNone/>
                      </a:pPr>
                      <a:r>
                        <a:rPr lang="en-US" altLang="zh-CN" sz="1000" b="1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  Access</a:t>
                      </a:r>
                      <a:r>
                        <a:rPr lang="en-US" altLang="zh-CN" sz="1000" b="1" i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 Point Outdoor :-</a:t>
                      </a:r>
                    </a:p>
                    <a:p>
                      <a:pPr algn="l" fontAlgn="ctr">
                        <a:buNone/>
                      </a:pPr>
                      <a:endParaRPr lang="en-US" altLang="zh-CN" sz="900" b="0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/>
                        <a:cs typeface="Arial" panose="020B0604020202020204" pitchFamily="34" charset="0"/>
                      </a:endParaRP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9842" marR="9842" marT="98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3" marR="9843" marT="984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3" marR="9843" marT="984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2" marR="9842" marT="98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033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2" marR="9842" marT="9842" marB="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MY" sz="900" b="0" u="non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Wireless Standards</a:t>
                      </a:r>
                      <a:endParaRPr lang="en-MY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 panose="020F0502020204030204"/>
                          <a:cs typeface="Arial" panose="020B0604020202020204" pitchFamily="34" charset="0"/>
                        </a:rPr>
                        <a:t>Support latest wireless standards such as IEEE 802.11ax/be (Wi-Fi </a:t>
                      </a:r>
                    </a:p>
                    <a:p>
                      <a:pPr algn="l" fontAlgn="ctr"/>
                      <a:r>
                        <a:rPr lang="en-US" sz="9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 panose="020F0502020204030204"/>
                          <a:cs typeface="Arial" panose="020B0604020202020204" pitchFamily="34" charset="0"/>
                        </a:rPr>
                        <a:t>6/6E/7)</a:t>
                      </a:r>
                    </a:p>
                  </a:txBody>
                  <a:tcPr marL="108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2" marR="9842" marT="9842" marB="0" anchor="ctr"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159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MY" sz="900" b="0" u="non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Wireless Frequency Band </a:t>
                      </a:r>
                      <a:endParaRPr lang="en-MY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 panose="020F0502020204030204"/>
                          <a:cs typeface="Arial" panose="020B0604020202020204" pitchFamily="34" charset="0"/>
                        </a:rPr>
                        <a:t>Operate in 2.4GHz / 5GHz / 6GHz. Dual/Tri-band</a:t>
                      </a:r>
                    </a:p>
                  </a:txBody>
                  <a:tcPr marL="108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029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MY" sz="900" b="0" u="non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Data Transfer Rate</a:t>
                      </a:r>
                      <a:r>
                        <a:rPr lang="en-US" sz="900" b="0" i="0" u="non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MY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 panose="020F0502020204030204"/>
                          <a:cs typeface="Arial" panose="020B0604020202020204" pitchFamily="34" charset="0"/>
                        </a:rPr>
                        <a:t>10.7Gbps</a:t>
                      </a:r>
                    </a:p>
                  </a:txBody>
                  <a:tcPr marL="108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2" marR="9842" marT="9842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988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MY" sz="900" b="0" u="non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Antenna and Coverage </a:t>
                      </a:r>
                      <a:endParaRPr lang="en-MY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 panose="020F0502020204030204"/>
                          <a:cs typeface="Arial" panose="020B0604020202020204" pitchFamily="34" charset="0"/>
                        </a:rPr>
                        <a:t>4.92 dBi/5.8 dBi with multiple antenna</a:t>
                      </a:r>
                      <a:endParaRPr lang="en-US" sz="900" b="0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Calibri" panose="020F0502020204030204"/>
                        <a:cs typeface="Arial" panose="020B0604020202020204" pitchFamily="34" charset="0"/>
                      </a:endParaRPr>
                    </a:p>
                  </a:txBody>
                  <a:tcPr marL="108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2" marR="9842" marT="9842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52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0" u="non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Power over Ethernet (PoE) Support </a:t>
                      </a:r>
                      <a:endParaRPr lang="en-MY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 panose="020F0502020204030204"/>
                          <a:cs typeface="Arial" panose="020B0604020202020204" pitchFamily="34" charset="0"/>
                        </a:rPr>
                        <a:t>minimal </a:t>
                      </a:r>
                      <a:r>
                        <a:rPr lang="en-MY" sz="900" dirty="0"/>
                        <a:t>25.5 watts</a:t>
                      </a:r>
                      <a:endParaRPr lang="en-US" sz="900" b="0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Calibri" panose="020F0502020204030204"/>
                        <a:cs typeface="Arial" panose="020B0604020202020204" pitchFamily="34" charset="0"/>
                      </a:endParaRPr>
                    </a:p>
                  </a:txBody>
                  <a:tcPr marL="108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52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sz="9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 panose="020B0604020202020204"/>
                        </a:rPr>
                        <a:t>Safety Features</a:t>
                      </a:r>
                      <a:endParaRPr lang="en-MY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 panose="020F0502020204030204"/>
                          <a:cs typeface="Arial" panose="020B0604020202020204" pitchFamily="34" charset="0"/>
                        </a:rPr>
                        <a:t>WPA3 protocol with AES Encryption and two authentication 2FA </a:t>
                      </a:r>
                    </a:p>
                  </a:txBody>
                  <a:tcPr marL="108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52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sz="9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 panose="020B0604020202020204"/>
                        </a:rPr>
                        <a:t>Management and Monitoring</a:t>
                      </a:r>
                      <a:endParaRPr lang="en-MY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Support for remote monitoring SSH and CLI</a:t>
                      </a:r>
                    </a:p>
                  </a:txBody>
                  <a:tcPr marL="108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033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MY" sz="9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 panose="020B0604020202020204"/>
                        </a:rPr>
                        <a:t>Mobility and roaming</a:t>
                      </a:r>
                      <a:endParaRPr lang="en-MY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Seamless Connectivity, Load Balancing, Band Steering and Fast Roaming with 802.11v (Wireless Network Management), mesh networking and AP density management.</a:t>
                      </a:r>
                    </a:p>
                  </a:txBody>
                  <a:tcPr marL="108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033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sz="9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 panose="020B0604020202020204"/>
                        </a:rPr>
                        <a:t>Scalability and Expandability </a:t>
                      </a:r>
                      <a:endParaRPr lang="en-MY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lang="en-MY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Centralized Management with Wireless LAN Controllers (WLCs) / </a:t>
                      </a:r>
                      <a:r>
                        <a:rPr lang="en-US" sz="900" dirty="0"/>
                        <a:t>Support for High Device Density MU-MIMO (Multi-User, Multiple Input Multiple Output) </a:t>
                      </a:r>
                      <a:endParaRPr lang="en-MY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033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u="non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Virtual Local Area Network (VLAN) and Quality of Service (QoS)</a:t>
                      </a:r>
                      <a:r>
                        <a:rPr lang="en-MY" sz="900" b="0" i="0" u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MY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lang="en-US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Support VLAN mapping and </a:t>
                      </a:r>
                      <a:r>
                        <a:rPr lang="en-US" sz="9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Trunking</a:t>
                      </a:r>
                      <a:r>
                        <a:rPr lang="en-US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MY" sz="900" dirty="0"/>
                        <a:t>Traffic Prioritization with </a:t>
                      </a:r>
                      <a:r>
                        <a:rPr lang="en-MY" sz="900" dirty="0" err="1"/>
                        <a:t>Voip</a:t>
                      </a:r>
                      <a:r>
                        <a:rPr lang="en-MY" sz="900" dirty="0"/>
                        <a:t>, Video conferencing or streaming with WMM.</a:t>
                      </a:r>
                      <a:endParaRPr lang="en-MY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9033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MY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Guest Network Functionality</a:t>
                      </a:r>
                    </a:p>
                  </a:txBody>
                  <a:tcPr marL="72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Separate Service Set Identifier (SSID) and guest traffic</a:t>
                      </a:r>
                    </a:p>
                    <a:p>
                      <a:endParaRPr lang="en-MY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52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MY" sz="900" u="non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Supplier support </a:t>
                      </a:r>
                      <a:endParaRPr lang="en-MY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Warranty, technical support, firmware upgrade and trust</a:t>
                      </a:r>
                      <a:endParaRPr lang="en-MY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52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MY" sz="900" b="0" u="non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Installation and physical Protection </a:t>
                      </a:r>
                      <a:endParaRPr lang="en-MY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Supported in secure public or private cloud IP67 rated outdoor use</a:t>
                      </a:r>
                      <a:endParaRPr lang="en-MY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152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MY" sz="900" u="non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Temperature adjustment suitability </a:t>
                      </a:r>
                      <a:endParaRPr lang="en-MY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Operating: -40° C to 60° C (-40° F to + 140 F)</a:t>
                      </a:r>
                      <a:endParaRPr lang="en-MY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9033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MY" sz="900" u="non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Resilience to Environmental Conditions </a:t>
                      </a:r>
                      <a:endParaRPr lang="en-MY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Waterproof, dustproof and capable of withstanding harsh weather, such as </a:t>
                      </a:r>
                    </a:p>
                    <a:p>
                      <a:r>
                        <a:rPr lang="en-US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heavy rain or other extreme conditions</a:t>
                      </a:r>
                      <a:endParaRPr lang="en-MY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152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MY" sz="900" u="non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Range and Signal strength </a:t>
                      </a:r>
                      <a:endParaRPr lang="en-MY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Outdoor Dual Radio/Number of radios: 3</a:t>
                      </a:r>
                      <a:endParaRPr lang="en-MY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152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MY" sz="900" u="non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Adaptive Signal Adjustment </a:t>
                      </a:r>
                      <a:endParaRPr lang="en-MY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TCP and RF based from signal</a:t>
                      </a:r>
                      <a:endParaRPr lang="en-MY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ms-MY"/>
              <a:t>17</a:t>
            </a:fld>
            <a:endParaRPr lang="ms-MY"/>
          </a:p>
        </p:txBody>
      </p:sp>
      <p:sp>
        <p:nvSpPr>
          <p:cNvPr id="2401" name="Google Shape;2401;p105"/>
          <p:cNvSpPr txBox="1"/>
          <p:nvPr/>
        </p:nvSpPr>
        <p:spPr>
          <a:xfrm>
            <a:off x="137567" y="133971"/>
            <a:ext cx="12328759" cy="7351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342900">
              <a:buSzPts val="2700"/>
            </a:pPr>
            <a:r>
              <a:rPr lang="ms-MY" sz="2700" b="1"/>
              <a:t>12. PERINCIAN KOS: (D) RANGKAIAN DAN PERALATAN RANGKAIAN</a:t>
            </a:r>
            <a:endParaRPr sz="2700" b="1">
              <a:solidFill>
                <a:schemeClr val="dk1"/>
              </a:solidFill>
            </a:endParaRPr>
          </a:p>
        </p:txBody>
      </p:sp>
      <p:sp>
        <p:nvSpPr>
          <p:cNvPr id="2400" name="Google Shape;2400;p105"/>
          <p:cNvSpPr txBox="1"/>
          <p:nvPr/>
        </p:nvSpPr>
        <p:spPr>
          <a:xfrm>
            <a:off x="692553" y="664724"/>
            <a:ext cx="7632700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>
              <a:buClr>
                <a:schemeClr val="dk1"/>
              </a:buClr>
              <a:buSzPts val="1800"/>
            </a:pPr>
            <a:r>
              <a:rPr lang="ms-MY" sz="1800" b="1" u="sng" dirty="0">
                <a:solidFill>
                  <a:schemeClr val="dk1"/>
                </a:solidFill>
              </a:rPr>
              <a:t>Perincian Peruntukan</a:t>
            </a:r>
            <a:r>
              <a:rPr lang="ms-MY" sz="1800" dirty="0">
                <a:solidFill>
                  <a:schemeClr val="dk1"/>
                </a:solidFill>
              </a:rPr>
              <a:t>: </a:t>
            </a:r>
          </a:p>
        </p:txBody>
      </p:sp>
      <p:graphicFrame>
        <p:nvGraphicFramePr>
          <p:cNvPr id="6" name="Table 5"/>
          <p:cNvGraphicFramePr/>
          <p:nvPr>
            <p:custDataLst>
              <p:tags r:id="rId1"/>
            </p:custDataLst>
          </p:nvPr>
        </p:nvGraphicFramePr>
        <p:xfrm>
          <a:off x="413042" y="1198861"/>
          <a:ext cx="11365916" cy="4752847"/>
        </p:xfrm>
        <a:graphic>
          <a:graphicData uri="http://schemas.openxmlformats.org/drawingml/2006/table">
            <a:tbl>
              <a:tblPr/>
              <a:tblGrid>
                <a:gridCol w="4495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3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76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44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0757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5018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601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2387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300" b="1" i="0" dirty="0">
                          <a:solidFill>
                            <a:srgbClr val="000000"/>
                          </a:solidFill>
                          <a:latin typeface="+mn-lt"/>
                          <a:ea typeface="Arial" panose="020B0604020202020204"/>
                          <a:cs typeface="+mn-lt"/>
                        </a:rPr>
                        <a:t>BIL.</a:t>
                      </a: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1300" b="1" i="0" dirty="0">
                          <a:solidFill>
                            <a:srgbClr val="000000"/>
                          </a:solidFill>
                          <a:latin typeface="+mn-lt"/>
                          <a:ea typeface="Arial" panose="020B0604020202020204"/>
                          <a:cs typeface="+mn-lt"/>
                        </a:rPr>
                        <a:t>PERKARA</a:t>
                      </a: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300" b="1" i="0" dirty="0">
                          <a:solidFill>
                            <a:srgbClr val="000000"/>
                          </a:solidFill>
                          <a:latin typeface="+mn-lt"/>
                          <a:ea typeface="Arial" panose="020B0604020202020204"/>
                          <a:cs typeface="+mn-lt"/>
                        </a:rPr>
                        <a:t>KUANTITI</a:t>
                      </a: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300" b="1" i="0" dirty="0">
                          <a:solidFill>
                            <a:srgbClr val="000000"/>
                          </a:solidFill>
                          <a:latin typeface="+mn-lt"/>
                          <a:ea typeface="Arial" panose="020B0604020202020204"/>
                          <a:cs typeface="+mn-lt"/>
                        </a:rPr>
                        <a:t>HARGA SEUNIT</a:t>
                      </a:r>
                    </a:p>
                    <a:p>
                      <a:pPr algn="ctr" fontAlgn="ctr"/>
                      <a:r>
                        <a:rPr lang="en-US" altLang="zh-CN" sz="1300" b="1" i="0" dirty="0">
                          <a:solidFill>
                            <a:srgbClr val="000000"/>
                          </a:solidFill>
                          <a:latin typeface="+mn-lt"/>
                          <a:ea typeface="Arial" panose="020B0604020202020204"/>
                          <a:cs typeface="+mn-lt"/>
                        </a:rPr>
                        <a:t>(RM)</a:t>
                      </a: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300" b="1" i="0" dirty="0">
                          <a:solidFill>
                            <a:srgbClr val="000000"/>
                          </a:solidFill>
                          <a:latin typeface="+mn-lt"/>
                          <a:ea typeface="Arial" panose="020B0604020202020204"/>
                          <a:cs typeface="+mn-lt"/>
                        </a:rPr>
                        <a:t>JUMLAH</a:t>
                      </a:r>
                    </a:p>
                    <a:p>
                      <a:pPr algn="ctr" fontAlgn="ctr"/>
                      <a:r>
                        <a:rPr lang="en-US" altLang="zh-CN" sz="1300" b="1" i="0" dirty="0">
                          <a:solidFill>
                            <a:srgbClr val="000000"/>
                          </a:solidFill>
                          <a:latin typeface="+mn-lt"/>
                          <a:ea typeface="Arial" panose="020B0604020202020204"/>
                          <a:cs typeface="+mn-lt"/>
                        </a:rPr>
                        <a:t>(RM)</a:t>
                      </a: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300" b="1" i="0" dirty="0">
                          <a:solidFill>
                            <a:srgbClr val="000000"/>
                          </a:solidFill>
                          <a:latin typeface="+mn-lt"/>
                          <a:ea typeface="Arial" panose="020B0604020202020204"/>
                          <a:cs typeface="+mn-lt"/>
                        </a:rPr>
                        <a:t>CATATAN</a:t>
                      </a: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510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altLang="zh-CN" sz="1500" b="1" i="0" dirty="0">
                          <a:solidFill>
                            <a:srgbClr val="000000"/>
                          </a:solidFill>
                          <a:latin typeface="+mn-lt"/>
                          <a:ea typeface="Arial" panose="020B0604020202020204"/>
                          <a:cs typeface="+mn-lt"/>
                        </a:rPr>
                        <a:t>(</a:t>
                      </a:r>
                      <a:r>
                        <a:rPr lang="en-US" altLang="zh-CN" sz="1500" b="1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D) RANGKAIAN DAN PERALATAN RANGKAIAN</a:t>
                      </a: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 rowSpan="1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CN" sz="1300" b="0" i="0" dirty="0">
                          <a:solidFill>
                            <a:srgbClr val="000000"/>
                          </a:solidFill>
                          <a:latin typeface="+mn-lt"/>
                          <a:ea typeface="Arial" panose="020B0604020202020204"/>
                          <a:cs typeface="+mn-lt"/>
                        </a:rPr>
                        <a:t>XX</a:t>
                      </a: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12"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US" altLang="zh-CN" sz="1300" b="0" i="0" dirty="0">
                          <a:solidFill>
                            <a:srgbClr val="000000"/>
                          </a:solidFill>
                          <a:latin typeface="+mn-lt"/>
                          <a:ea typeface="Arial" panose="020B0604020202020204"/>
                          <a:cs typeface="+mn-lt"/>
                        </a:rPr>
                        <a:t>XXX.XX</a:t>
                      </a: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12"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US" altLang="zh-CN" sz="1300" b="0" i="0" dirty="0">
                          <a:solidFill>
                            <a:srgbClr val="000000"/>
                          </a:solidFill>
                          <a:latin typeface="+mn-lt"/>
                          <a:ea typeface="Arial" panose="020B0604020202020204"/>
                          <a:cs typeface="+mn-lt"/>
                        </a:rPr>
                        <a:t>XXX,XXX.XX</a:t>
                      </a: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12">
                  <a:txBody>
                    <a:bodyPr/>
                    <a:lstStyle/>
                    <a:p>
                      <a:pPr algn="l" fontAlgn="ctr"/>
                      <a:endParaRPr sz="1300" b="0" i="0" dirty="0">
                        <a:solidFill>
                          <a:srgbClr val="000000"/>
                        </a:solidFill>
                        <a:latin typeface="+mn-lt"/>
                        <a:ea typeface="Calibri" panose="020F0502020204030204"/>
                        <a:cs typeface="+mn-lt"/>
                      </a:endParaRP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6646">
                <a:tc rowSpan="11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CN" sz="1300" b="0" i="0" dirty="0">
                          <a:solidFill>
                            <a:srgbClr val="000000"/>
                          </a:solidFill>
                          <a:latin typeface="+mn-lt"/>
                          <a:ea typeface="Arial" panose="020B0604020202020204"/>
                          <a:cs typeface="+mn-lt"/>
                        </a:rPr>
                        <a:t>8.</a:t>
                      </a: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altLang="zh-CN" sz="900" b="1" i="0" dirty="0">
                          <a:solidFill>
                            <a:schemeClr val="accent3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900" b="1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Wireless Controller</a:t>
                      </a:r>
                      <a:r>
                        <a:rPr lang="en-US" altLang="zh-CN" sz="900" b="1" i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 :-</a:t>
                      </a:r>
                      <a:endParaRPr lang="en-US" altLang="zh-CN" sz="900" b="1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" panose="020B0604020202020204"/>
                        <a:cs typeface="Arial" panose="020B0604020202020204" pitchFamily="34" charset="0"/>
                      </a:endParaRP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9842" marR="9842" marT="9842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3" marR="9843" marT="984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3" marR="9843" marT="984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2" marR="9842" marT="98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990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2" marR="9842" marT="9842" marB="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MY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Scalability and Capacity</a:t>
                      </a:r>
                      <a:endParaRPr lang="en-US" altLang="zh-CN" sz="900" b="0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/>
                        <a:cs typeface="Arial" panose="020B0604020202020204" pitchFamily="34" charset="0"/>
                      </a:endParaRPr>
                    </a:p>
                  </a:txBody>
                  <a:tcPr marL="108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Calibri" panose="020F0502020204030204"/>
                        <a:cs typeface="Arial" panose="020B0604020202020204" pitchFamily="34" charset="0"/>
                      </a:endParaRPr>
                    </a:p>
                  </a:txBody>
                  <a:tcPr marL="36000" marR="9843" marT="984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2" marR="9842" marT="98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2" marR="9842" marT="984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2" marR="9842" marT="984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2" marR="9842" marT="98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178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MY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Management and Configuration </a:t>
                      </a:r>
                      <a:endParaRPr lang="en-US" altLang="zh-CN" sz="900" b="0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/>
                        <a:cs typeface="Arial" panose="020B0604020202020204" pitchFamily="34" charset="0"/>
                      </a:endParaRPr>
                    </a:p>
                  </a:txBody>
                  <a:tcPr marL="108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Calibri" panose="020F0502020204030204"/>
                        <a:cs typeface="Arial" panose="020B0604020202020204" pitchFamily="34" charset="0"/>
                      </a:endParaRPr>
                    </a:p>
                  </a:txBody>
                  <a:tcPr marL="36000" marR="9843" marT="984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714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MY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Safety Features </a:t>
                      </a:r>
                      <a:endParaRPr lang="en-US" altLang="zh-CN" sz="900" b="0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/>
                        <a:cs typeface="Arial" panose="020B0604020202020204" pitchFamily="34" charset="0"/>
                      </a:endParaRPr>
                    </a:p>
                  </a:txBody>
                  <a:tcPr marL="108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Calibri" panose="020F0502020204030204"/>
                        <a:cs typeface="Arial" panose="020B0604020202020204" pitchFamily="34" charset="0"/>
                      </a:endParaRPr>
                    </a:p>
                  </a:txBody>
                  <a:tcPr marL="36000" marR="9843" marT="984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2" marR="9842" marT="9842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419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Quality of Services (QoS) and Traffic Monitoring </a:t>
                      </a:r>
                      <a:endParaRPr lang="en-US" altLang="zh-CN" sz="900" b="0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/>
                        <a:cs typeface="Arial" panose="020B0604020202020204" pitchFamily="34" charset="0"/>
                      </a:endParaRPr>
                    </a:p>
                  </a:txBody>
                  <a:tcPr marL="108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Calibri" panose="020F0502020204030204"/>
                        <a:cs typeface="Arial" panose="020B0604020202020204" pitchFamily="34" charset="0"/>
                      </a:endParaRPr>
                    </a:p>
                  </a:txBody>
                  <a:tcPr marL="36000" marR="9843" marT="984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2" marR="9842" marT="9842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721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MY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Redundancy and High Availability </a:t>
                      </a:r>
                      <a:endParaRPr lang="en-US" altLang="zh-CN" sz="900" b="0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/>
                        <a:cs typeface="Arial" panose="020B0604020202020204" pitchFamily="34" charset="0"/>
                      </a:endParaRPr>
                    </a:p>
                  </a:txBody>
                  <a:tcPr marL="108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Calibri" panose="020F0502020204030204"/>
                        <a:cs typeface="Arial" panose="020B0604020202020204" pitchFamily="34" charset="0"/>
                      </a:endParaRPr>
                    </a:p>
                  </a:txBody>
                  <a:tcPr marL="36000" marR="9843" marT="984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376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MY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Integration and Interoperability</a:t>
                      </a:r>
                      <a:endParaRPr lang="en-US" altLang="zh-CN" sz="900" b="0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/>
                        <a:cs typeface="Arial" panose="020B0604020202020204" pitchFamily="34" charset="0"/>
                      </a:endParaRPr>
                    </a:p>
                  </a:txBody>
                  <a:tcPr marL="108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Calibri" panose="020F0502020204030204"/>
                        <a:cs typeface="Arial" panose="020B0604020202020204" pitchFamily="34" charset="0"/>
                      </a:endParaRPr>
                    </a:p>
                  </a:txBody>
                  <a:tcPr marL="36000" marR="9843" marT="984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2" marR="9842" marT="9842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683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MY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Reporting and Analysis</a:t>
                      </a:r>
                      <a:endParaRPr lang="en-US" altLang="zh-CN" sz="900" b="0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/>
                        <a:cs typeface="Arial" panose="020B0604020202020204" pitchFamily="34" charset="0"/>
                      </a:endParaRPr>
                    </a:p>
                  </a:txBody>
                  <a:tcPr marL="108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Calibri" panose="020F0502020204030204"/>
                        <a:cs typeface="Arial" panose="020B0604020202020204" pitchFamily="34" charset="0"/>
                      </a:endParaRPr>
                    </a:p>
                  </a:txBody>
                  <a:tcPr marL="36000" marR="9843" marT="984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2" marR="9842" marT="9842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683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9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Guest Portal</a:t>
                      </a:r>
                    </a:p>
                  </a:txBody>
                  <a:tcPr marL="108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Calibri" panose="020F0502020204030204"/>
                        <a:cs typeface="Arial" panose="020B0604020202020204" pitchFamily="34" charset="0"/>
                      </a:endParaRPr>
                    </a:p>
                  </a:txBody>
                  <a:tcPr marL="36000" marR="9843" marT="984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09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lang="en-MY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Regulatory and Compliance Requirements </a:t>
                      </a:r>
                      <a:endParaRPr lang="en-US" altLang="zh-CN" sz="900" b="0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/>
                        <a:cs typeface="Arial" panose="020B0604020202020204" pitchFamily="34" charset="0"/>
                      </a:endParaRPr>
                    </a:p>
                  </a:txBody>
                  <a:tcPr marL="108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Calibri" panose="020F0502020204030204"/>
                        <a:cs typeface="Arial" panose="020B0604020202020204" pitchFamily="34" charset="0"/>
                      </a:endParaRPr>
                    </a:p>
                  </a:txBody>
                  <a:tcPr marL="36000" marR="9843" marT="984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2" marR="9842" marT="98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7222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MY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Supplier Support and Future</a:t>
                      </a:r>
                    </a:p>
                  </a:txBody>
                  <a:tcPr marL="108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9843" marT="984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2" marR="9842" marT="9842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745" y="0"/>
            <a:ext cx="11945257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ms-MY"/>
              <a:t>18</a:t>
            </a:fld>
            <a:endParaRPr lang="ms-MY"/>
          </a:p>
        </p:txBody>
      </p:sp>
      <p:sp>
        <p:nvSpPr>
          <p:cNvPr id="2401" name="Google Shape;2401;p105"/>
          <p:cNvSpPr txBox="1"/>
          <p:nvPr/>
        </p:nvSpPr>
        <p:spPr>
          <a:xfrm>
            <a:off x="137567" y="133971"/>
            <a:ext cx="12328759" cy="7351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342900">
              <a:buSzPts val="2700"/>
            </a:pPr>
            <a:r>
              <a:rPr lang="ms-MY" sz="2700" b="1"/>
              <a:t>12. PERINCIAN KOS: (D) RANGKAIAN DAN PERALATAN RANGKAIAN</a:t>
            </a:r>
            <a:endParaRPr sz="2700" b="1">
              <a:solidFill>
                <a:schemeClr val="dk1"/>
              </a:solidFill>
            </a:endParaRPr>
          </a:p>
        </p:txBody>
      </p:sp>
      <p:sp>
        <p:nvSpPr>
          <p:cNvPr id="2400" name="Google Shape;2400;p105"/>
          <p:cNvSpPr txBox="1"/>
          <p:nvPr/>
        </p:nvSpPr>
        <p:spPr>
          <a:xfrm>
            <a:off x="705432" y="558891"/>
            <a:ext cx="7632700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>
              <a:buClr>
                <a:schemeClr val="dk1"/>
              </a:buClr>
              <a:buSzPts val="1800"/>
            </a:pPr>
            <a:r>
              <a:rPr lang="ms-MY" sz="1800" b="1" u="sng" dirty="0">
                <a:solidFill>
                  <a:schemeClr val="dk1"/>
                </a:solidFill>
              </a:rPr>
              <a:t>Perincian Peruntukan</a:t>
            </a:r>
            <a:r>
              <a:rPr lang="ms-MY" sz="1800" dirty="0">
                <a:solidFill>
                  <a:schemeClr val="dk1"/>
                </a:solidFill>
              </a:rPr>
              <a:t>: </a:t>
            </a:r>
          </a:p>
        </p:txBody>
      </p:sp>
      <p:graphicFrame>
        <p:nvGraphicFramePr>
          <p:cNvPr id="6" name="Table 5"/>
          <p:cNvGraphicFramePr/>
          <p:nvPr>
            <p:custDataLst>
              <p:tags r:id="rId1"/>
            </p:custDataLst>
          </p:nvPr>
        </p:nvGraphicFramePr>
        <p:xfrm>
          <a:off x="438799" y="1014126"/>
          <a:ext cx="11306733" cy="5401034"/>
        </p:xfrm>
        <a:graphic>
          <a:graphicData uri="http://schemas.openxmlformats.org/drawingml/2006/table">
            <a:tbl>
              <a:tblPr/>
              <a:tblGrid>
                <a:gridCol w="4472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20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632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9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992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4211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5307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8650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300" b="1" i="0" dirty="0">
                          <a:solidFill>
                            <a:srgbClr val="000000"/>
                          </a:solidFill>
                          <a:latin typeface="+mn-lt"/>
                          <a:ea typeface="Arial" panose="020B0604020202020204"/>
                          <a:cs typeface="+mn-lt"/>
                        </a:rPr>
                        <a:t>BIL.</a:t>
                      </a: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1300" b="1" i="0" dirty="0">
                          <a:solidFill>
                            <a:srgbClr val="000000"/>
                          </a:solidFill>
                          <a:latin typeface="+mn-lt"/>
                          <a:ea typeface="Arial" panose="020B0604020202020204"/>
                          <a:cs typeface="+mn-lt"/>
                        </a:rPr>
                        <a:t>PERKARA</a:t>
                      </a: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300" b="1" i="0" dirty="0">
                          <a:solidFill>
                            <a:srgbClr val="000000"/>
                          </a:solidFill>
                          <a:latin typeface="+mn-lt"/>
                          <a:ea typeface="Arial" panose="020B0604020202020204"/>
                          <a:cs typeface="+mn-lt"/>
                        </a:rPr>
                        <a:t>KUANTITI</a:t>
                      </a: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300" b="1" i="0" dirty="0">
                          <a:solidFill>
                            <a:srgbClr val="000000"/>
                          </a:solidFill>
                          <a:latin typeface="+mn-lt"/>
                          <a:ea typeface="Arial" panose="020B0604020202020204"/>
                          <a:cs typeface="+mn-lt"/>
                        </a:rPr>
                        <a:t>HARGA SEUNIT</a:t>
                      </a:r>
                    </a:p>
                    <a:p>
                      <a:pPr algn="ctr" fontAlgn="ctr"/>
                      <a:r>
                        <a:rPr lang="en-US" altLang="zh-CN" sz="1300" b="1" i="0" dirty="0">
                          <a:solidFill>
                            <a:srgbClr val="000000"/>
                          </a:solidFill>
                          <a:latin typeface="+mn-lt"/>
                          <a:ea typeface="Arial" panose="020B0604020202020204"/>
                          <a:cs typeface="+mn-lt"/>
                        </a:rPr>
                        <a:t>(RM)</a:t>
                      </a: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300" b="1" i="0" dirty="0">
                          <a:solidFill>
                            <a:srgbClr val="000000"/>
                          </a:solidFill>
                          <a:latin typeface="+mn-lt"/>
                          <a:ea typeface="Arial" panose="020B0604020202020204"/>
                          <a:cs typeface="+mn-lt"/>
                        </a:rPr>
                        <a:t>JUMLAH</a:t>
                      </a:r>
                    </a:p>
                    <a:p>
                      <a:pPr algn="ctr" fontAlgn="ctr"/>
                      <a:r>
                        <a:rPr lang="en-US" altLang="zh-CN" sz="1300" b="1" i="0" dirty="0">
                          <a:solidFill>
                            <a:srgbClr val="000000"/>
                          </a:solidFill>
                          <a:latin typeface="+mn-lt"/>
                          <a:ea typeface="Arial" panose="020B0604020202020204"/>
                          <a:cs typeface="+mn-lt"/>
                        </a:rPr>
                        <a:t>(RM)</a:t>
                      </a: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300" b="1" i="0" dirty="0">
                          <a:solidFill>
                            <a:srgbClr val="000000"/>
                          </a:solidFill>
                          <a:latin typeface="+mn-lt"/>
                          <a:ea typeface="Arial" panose="020B0604020202020204"/>
                          <a:cs typeface="+mn-lt"/>
                        </a:rPr>
                        <a:t>CATATAN</a:t>
                      </a: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601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altLang="zh-CN" sz="1500" b="1" i="0" dirty="0">
                          <a:solidFill>
                            <a:srgbClr val="000000"/>
                          </a:solidFill>
                          <a:latin typeface="+mn-lt"/>
                          <a:ea typeface="Arial" panose="020B0604020202020204"/>
                          <a:cs typeface="+mn-lt"/>
                        </a:rPr>
                        <a:t>(</a:t>
                      </a:r>
                      <a:r>
                        <a:rPr lang="en-US" altLang="zh-CN" sz="1500" b="1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D) RANGKAIAN DAN PERALATAN RANGKAIAN</a:t>
                      </a: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 rowSpan="1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CN" sz="1300" b="0" i="0" dirty="0">
                          <a:solidFill>
                            <a:srgbClr val="000000"/>
                          </a:solidFill>
                          <a:latin typeface="+mn-lt"/>
                          <a:ea typeface="Arial" panose="020B0604020202020204"/>
                          <a:cs typeface="+mn-lt"/>
                        </a:rPr>
                        <a:t>1</a:t>
                      </a: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12"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US" altLang="zh-CN" sz="1300" b="0" i="0" dirty="0">
                          <a:solidFill>
                            <a:srgbClr val="000000"/>
                          </a:solidFill>
                          <a:latin typeface="+mn-lt"/>
                          <a:ea typeface="Arial" panose="020B0604020202020204"/>
                          <a:cs typeface="+mn-lt"/>
                        </a:rPr>
                        <a:t>1000.00</a:t>
                      </a: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12"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US" altLang="zh-CN" sz="1300" b="0" i="0" dirty="0">
                          <a:solidFill>
                            <a:srgbClr val="000000"/>
                          </a:solidFill>
                          <a:latin typeface="+mn-lt"/>
                          <a:ea typeface="Arial" panose="020B0604020202020204"/>
                          <a:cs typeface="+mn-lt"/>
                        </a:rPr>
                        <a:t>1000.00</a:t>
                      </a: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12">
                  <a:txBody>
                    <a:bodyPr/>
                    <a:lstStyle/>
                    <a:p>
                      <a:pPr algn="l" fontAlgn="ctr"/>
                      <a:endParaRPr sz="1300" b="0" i="0" dirty="0">
                        <a:solidFill>
                          <a:srgbClr val="000000"/>
                        </a:solidFill>
                        <a:latin typeface="+mn-lt"/>
                        <a:ea typeface="Calibri" panose="020F0502020204030204"/>
                        <a:cs typeface="+mn-lt"/>
                      </a:endParaRP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6466">
                <a:tc rowSpan="11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CN" sz="1300" b="0" i="0" dirty="0">
                          <a:solidFill>
                            <a:srgbClr val="000000"/>
                          </a:solidFill>
                          <a:latin typeface="+mn-lt"/>
                          <a:ea typeface="Arial" panose="020B0604020202020204"/>
                          <a:cs typeface="+mn-lt"/>
                        </a:rPr>
                        <a:t>8.</a:t>
                      </a: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altLang="zh-CN" sz="900" b="1" i="0" dirty="0">
                          <a:solidFill>
                            <a:schemeClr val="accent3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900" b="1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Wireless Controller</a:t>
                      </a:r>
                      <a:r>
                        <a:rPr lang="en-US" altLang="zh-CN" sz="900" b="1" i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 :-</a:t>
                      </a:r>
                      <a:endParaRPr lang="en-US" altLang="zh-CN" sz="900" b="1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" panose="020B0604020202020204"/>
                        <a:cs typeface="Arial" panose="020B0604020202020204" pitchFamily="34" charset="0"/>
                      </a:endParaRP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9842" marR="9842" marT="9842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3" marR="9843" marT="984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3" marR="9843" marT="984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2" marR="9842" marT="98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100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2" marR="9842" marT="9842" marB="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MY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Scalability and Capacity</a:t>
                      </a:r>
                      <a:endParaRPr lang="en-US" altLang="zh-CN" sz="900" b="0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/>
                        <a:cs typeface="Arial" panose="020B0604020202020204" pitchFamily="34" charset="0"/>
                      </a:endParaRPr>
                    </a:p>
                  </a:txBody>
                  <a:tcPr marL="108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 panose="020F0502020204030204"/>
                          <a:cs typeface="Arial" panose="020B0604020202020204" pitchFamily="34" charset="0"/>
                        </a:rPr>
                        <a:t>Access Points: 512 with 20 </a:t>
                      </a:r>
                      <a:r>
                        <a:rPr lang="en-US" sz="900" b="0" i="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 panose="020F0502020204030204"/>
                          <a:cs typeface="Arial" panose="020B0604020202020204" pitchFamily="34" charset="0"/>
                        </a:rPr>
                        <a:t>Gbps</a:t>
                      </a:r>
                      <a:endParaRPr lang="en-US" sz="900" b="0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Calibri" panose="020F0502020204030204"/>
                        <a:cs typeface="Arial" panose="020B0604020202020204" pitchFamily="34" charset="0"/>
                      </a:endParaRPr>
                    </a:p>
                    <a:p>
                      <a:pPr algn="l" fontAlgn="ctr"/>
                      <a:r>
                        <a:rPr lang="en-US" sz="900" b="0" i="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 panose="020F0502020204030204"/>
                          <a:cs typeface="Arial" panose="020B0604020202020204" pitchFamily="34" charset="0"/>
                        </a:rPr>
                        <a:t>Maximum WLANs:4096</a:t>
                      </a:r>
                    </a:p>
                    <a:p>
                      <a:pPr algn="l" fontAlgn="ctr"/>
                      <a:r>
                        <a:rPr lang="en-US" sz="900" b="0" i="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 panose="020F0502020204030204"/>
                          <a:cs typeface="Arial" panose="020B0604020202020204" pitchFamily="34" charset="0"/>
                        </a:rPr>
                        <a:t>Maximum VLANs : 4096</a:t>
                      </a:r>
                      <a:endParaRPr lang="en-US" sz="900" b="0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Calibri" panose="020F0502020204030204"/>
                        <a:cs typeface="Arial" panose="020B0604020202020204" pitchFamily="34" charset="0"/>
                      </a:endParaRPr>
                    </a:p>
                  </a:txBody>
                  <a:tcPr marL="108000" marR="9843" marT="984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2" marR="9842" marT="98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2" marR="9842" marT="984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2" marR="9842" marT="984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2" marR="9842" marT="98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264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MY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Management and Configuration </a:t>
                      </a:r>
                      <a:endParaRPr lang="en-US" altLang="zh-CN" sz="900" b="0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/>
                        <a:cs typeface="Arial" panose="020B0604020202020204" pitchFamily="34" charset="0"/>
                      </a:endParaRPr>
                    </a:p>
                  </a:txBody>
                  <a:tcPr marL="108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 panose="020F0502020204030204"/>
                          <a:cs typeface="Arial" panose="020B0604020202020204" pitchFamily="34" charset="0"/>
                        </a:rPr>
                        <a:t>Management of wireless and wired network</a:t>
                      </a:r>
                    </a:p>
                    <a:p>
                      <a:pPr algn="l" fontAlgn="ctr"/>
                      <a:r>
                        <a:rPr lang="en-US" sz="9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 panose="020F0502020204030204"/>
                          <a:cs typeface="Arial" panose="020B0604020202020204" pitchFamily="34" charset="0"/>
                        </a:rPr>
                        <a:t>Single pane monitoring,</a:t>
                      </a:r>
                      <a:r>
                        <a:rPr lang="en-US" sz="900" b="0" i="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 panose="020F0502020204030204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l" fontAlgn="ctr"/>
                      <a:r>
                        <a:rPr lang="en-US" sz="900" b="0" i="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 panose="020F0502020204030204"/>
                          <a:cs typeface="Arial" panose="020B0604020202020204" pitchFamily="34" charset="0"/>
                        </a:rPr>
                        <a:t>Management task automation</a:t>
                      </a:r>
                    </a:p>
                    <a:p>
                      <a:pPr algn="l" fontAlgn="ctr"/>
                      <a:r>
                        <a:rPr lang="en-US" sz="9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 panose="020F0502020204030204"/>
                          <a:cs typeface="Arial" panose="020B0604020202020204" pitchFamily="34" charset="0"/>
                        </a:rPr>
                        <a:t>Performance</a:t>
                      </a:r>
                      <a:r>
                        <a:rPr lang="en-US" sz="900" b="0" i="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 panose="020F0502020204030204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9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 panose="020F0502020204030204"/>
                          <a:cs typeface="Arial" panose="020B0604020202020204" pitchFamily="34" charset="0"/>
                        </a:rPr>
                        <a:t>insights and KPIs for Access</a:t>
                      </a:r>
                    </a:p>
                    <a:p>
                      <a:pPr algn="l" fontAlgn="ctr"/>
                      <a:r>
                        <a:rPr lang="en-US" sz="9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 panose="020F0502020204030204"/>
                          <a:cs typeface="Arial" panose="020B0604020202020204" pitchFamily="34" charset="0"/>
                        </a:rPr>
                        <a:t>Point (Health, SSID, throughput,</a:t>
                      </a:r>
                      <a:r>
                        <a:rPr lang="en-US" sz="900" b="0" i="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 panose="020F0502020204030204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9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 panose="020F0502020204030204"/>
                          <a:cs typeface="Arial" panose="020B0604020202020204" pitchFamily="34" charset="0"/>
                        </a:rPr>
                        <a:t>band utilization)</a:t>
                      </a:r>
                    </a:p>
                    <a:p>
                      <a:pPr algn="l" fontAlgn="ctr"/>
                      <a:endParaRPr lang="en-US" sz="900" b="0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Calibri" panose="020F0502020204030204"/>
                        <a:cs typeface="Arial" panose="020B0604020202020204" pitchFamily="34" charset="0"/>
                      </a:endParaRPr>
                    </a:p>
                  </a:txBody>
                  <a:tcPr marL="108000" marR="9843" marT="984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155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MY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Safety Features </a:t>
                      </a:r>
                      <a:endParaRPr lang="en-US" altLang="zh-CN" sz="900" b="0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/>
                        <a:cs typeface="Arial" panose="020B0604020202020204" pitchFamily="34" charset="0"/>
                      </a:endParaRPr>
                    </a:p>
                  </a:txBody>
                  <a:tcPr marL="108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 panose="020F0502020204030204"/>
                          <a:cs typeface="Arial" panose="020B0604020202020204" pitchFamily="34" charset="0"/>
                        </a:rPr>
                        <a:t>WPA3 802.1x</a:t>
                      </a:r>
                    </a:p>
                    <a:p>
                      <a:pPr algn="l" fontAlgn="ctr"/>
                      <a:r>
                        <a:rPr lang="en-US" sz="9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 panose="020F0502020204030204"/>
                          <a:cs typeface="Arial" panose="020B0604020202020204" pitchFamily="34" charset="0"/>
                        </a:rPr>
                        <a:t>Intrusion Detection System (IDS)</a:t>
                      </a:r>
                    </a:p>
                    <a:p>
                      <a:pPr algn="l" fontAlgn="ctr"/>
                      <a:r>
                        <a:rPr lang="en-US" sz="9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 panose="020F0502020204030204"/>
                          <a:cs typeface="Arial" panose="020B0604020202020204" pitchFamily="34" charset="0"/>
                        </a:rPr>
                        <a:t>Intrusion Prevention System</a:t>
                      </a:r>
                      <a:r>
                        <a:rPr lang="en-US" sz="900" b="0" i="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 panose="020F0502020204030204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9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 panose="020F0502020204030204"/>
                          <a:cs typeface="Arial" panose="020B0604020202020204" pitchFamily="34" charset="0"/>
                        </a:rPr>
                        <a:t>(IPS)</a:t>
                      </a:r>
                    </a:p>
                    <a:p>
                      <a:pPr algn="l" fontAlgn="ctr"/>
                      <a:endParaRPr lang="en-US" sz="900" b="0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Calibri" panose="020F0502020204030204"/>
                        <a:cs typeface="Arial" panose="020B0604020202020204" pitchFamily="34" charset="0"/>
                      </a:endParaRPr>
                    </a:p>
                  </a:txBody>
                  <a:tcPr marL="108000" marR="9843" marT="984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2" marR="9842" marT="9842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100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Quality of Services (QoS) and Traffic Monitoring </a:t>
                      </a:r>
                      <a:endParaRPr lang="en-US" altLang="zh-CN" sz="900" b="0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/>
                        <a:cs typeface="Arial" panose="020B0604020202020204" pitchFamily="34" charset="0"/>
                      </a:endParaRPr>
                    </a:p>
                  </a:txBody>
                  <a:tcPr marL="108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 panose="020F0502020204030204"/>
                          <a:cs typeface="Arial" panose="020B0604020202020204" pitchFamily="34" charset="0"/>
                        </a:rPr>
                        <a:t>Support Traffic Classification and Prioritization,</a:t>
                      </a:r>
                      <a:r>
                        <a:rPr lang="en-US" sz="900" b="0" i="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 panose="020F0502020204030204"/>
                          <a:cs typeface="Arial" panose="020B0604020202020204" pitchFamily="34" charset="0"/>
                        </a:rPr>
                        <a:t> Bandwidth Allocation, Real-Time Traffic Analytics, Access Point (AP) Performance Monitoring </a:t>
                      </a:r>
                      <a:endParaRPr lang="en-US" sz="900" b="0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Calibri" panose="020F0502020204030204"/>
                        <a:cs typeface="Arial" panose="020B0604020202020204" pitchFamily="34" charset="0"/>
                      </a:endParaRPr>
                    </a:p>
                  </a:txBody>
                  <a:tcPr marL="108000" marR="9843" marT="984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2" marR="9842" marT="9842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046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MY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Redundancy and High Availability </a:t>
                      </a:r>
                      <a:endParaRPr lang="en-US" altLang="zh-CN" sz="900" b="0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/>
                        <a:cs typeface="Arial" panose="020B0604020202020204" pitchFamily="34" charset="0"/>
                      </a:endParaRPr>
                    </a:p>
                  </a:txBody>
                  <a:tcPr marL="108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 panose="020F0502020204030204"/>
                          <a:cs typeface="Arial" panose="020B0604020202020204" pitchFamily="34" charset="0"/>
                        </a:rPr>
                        <a:t>Dual controller features in active standby configuration or controller</a:t>
                      </a:r>
                      <a:r>
                        <a:rPr lang="en-US" sz="900" b="0" i="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 panose="020F0502020204030204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9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 panose="020F0502020204030204"/>
                          <a:cs typeface="Arial" panose="020B0604020202020204" pitchFamily="34" charset="0"/>
                        </a:rPr>
                        <a:t>clustering</a:t>
                      </a:r>
                    </a:p>
                  </a:txBody>
                  <a:tcPr marL="108000" marR="9843" marT="984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100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MY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Integration and Interoperability</a:t>
                      </a:r>
                      <a:endParaRPr lang="en-US" altLang="zh-CN" sz="900" b="0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/>
                        <a:cs typeface="Arial" panose="020B0604020202020204" pitchFamily="34" charset="0"/>
                      </a:endParaRPr>
                    </a:p>
                  </a:txBody>
                  <a:tcPr marL="108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 panose="020F0502020204030204"/>
                          <a:cs typeface="Arial" panose="020B0604020202020204" pitchFamily="34" charset="0"/>
                        </a:rPr>
                        <a:t>Simple Network Management</a:t>
                      </a:r>
                      <a:r>
                        <a:rPr lang="en-US" sz="900" b="0" i="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 panose="020F0502020204030204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9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 panose="020F0502020204030204"/>
                          <a:cs typeface="Arial" panose="020B0604020202020204" pitchFamily="34" charset="0"/>
                        </a:rPr>
                        <a:t>Protocol (SNMP), Syslog,</a:t>
                      </a:r>
                    </a:p>
                    <a:p>
                      <a:pPr algn="l" fontAlgn="ctr"/>
                      <a:r>
                        <a:rPr lang="en-US" sz="9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 panose="020F0502020204030204"/>
                          <a:cs typeface="Arial" panose="020B0604020202020204" pitchFamily="34" charset="0"/>
                        </a:rPr>
                        <a:t>Remote Authentication Dial-In</a:t>
                      </a:r>
                    </a:p>
                    <a:p>
                      <a:pPr algn="l" fontAlgn="ctr"/>
                      <a:r>
                        <a:rPr lang="en-US" sz="9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 panose="020F0502020204030204"/>
                          <a:cs typeface="Arial" panose="020B0604020202020204" pitchFamily="34" charset="0"/>
                        </a:rPr>
                        <a:t>User Service (RADIUS)</a:t>
                      </a:r>
                    </a:p>
                  </a:txBody>
                  <a:tcPr marL="108000" marR="9843" marT="984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2" marR="9842" marT="9842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100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MY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Reporting and Analysis</a:t>
                      </a:r>
                      <a:endParaRPr lang="en-US" altLang="zh-CN" sz="900" b="0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/>
                        <a:cs typeface="Arial" panose="020B0604020202020204" pitchFamily="34" charset="0"/>
                      </a:endParaRPr>
                    </a:p>
                  </a:txBody>
                  <a:tcPr marL="108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 panose="020F0502020204030204"/>
                          <a:cs typeface="Arial" panose="020B0604020202020204" pitchFamily="34" charset="0"/>
                        </a:rPr>
                        <a:t>Network performance features</a:t>
                      </a:r>
                    </a:p>
                    <a:p>
                      <a:pPr algn="l" fontAlgn="ctr"/>
                      <a:r>
                        <a:rPr lang="en-US" sz="9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 panose="020F0502020204030204"/>
                          <a:cs typeface="Arial" panose="020B0604020202020204" pitchFamily="34" charset="0"/>
                        </a:rPr>
                        <a:t>User behaviors</a:t>
                      </a:r>
                    </a:p>
                    <a:p>
                      <a:pPr algn="l" fontAlgn="ctr"/>
                      <a:r>
                        <a:rPr lang="en-US" sz="9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 panose="020F0502020204030204"/>
                          <a:cs typeface="Arial" panose="020B0604020202020204" pitchFamily="34" charset="0"/>
                        </a:rPr>
                        <a:t>Security Incidents</a:t>
                      </a:r>
                    </a:p>
                  </a:txBody>
                  <a:tcPr marL="108000" marR="9843" marT="984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2" marR="9842" marT="9842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211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9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Guest Portal</a:t>
                      </a:r>
                    </a:p>
                  </a:txBody>
                  <a:tcPr marL="108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 panose="020F0502020204030204"/>
                          <a:cs typeface="Arial" panose="020B0604020202020204" pitchFamily="34" charset="0"/>
                        </a:rPr>
                        <a:t>Support guest access such as captive</a:t>
                      </a:r>
                      <a:r>
                        <a:rPr lang="en-US" sz="900" b="0" i="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 panose="020F0502020204030204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9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 panose="020F0502020204030204"/>
                          <a:cs typeface="Arial" panose="020B0604020202020204" pitchFamily="34" charset="0"/>
                        </a:rPr>
                        <a:t>portal, guest verification and guest</a:t>
                      </a:r>
                      <a:r>
                        <a:rPr lang="en-US" sz="900" b="0" i="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 panose="020F0502020204030204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9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 panose="020F0502020204030204"/>
                          <a:cs typeface="Arial" panose="020B0604020202020204" pitchFamily="34" charset="0"/>
                        </a:rPr>
                        <a:t>Policy</a:t>
                      </a:r>
                    </a:p>
                  </a:txBody>
                  <a:tcPr marL="108000" marR="9843" marT="984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046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lang="en-MY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Regulatory and Compliance Requirements </a:t>
                      </a:r>
                      <a:endParaRPr lang="en-US" altLang="zh-CN" sz="900" b="0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/>
                        <a:cs typeface="Arial" panose="020B0604020202020204" pitchFamily="34" charset="0"/>
                      </a:endParaRPr>
                    </a:p>
                  </a:txBody>
                  <a:tcPr marL="108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 panose="020F0502020204030204"/>
                          <a:cs typeface="Arial" panose="020B0604020202020204" pitchFamily="34" charset="0"/>
                        </a:rPr>
                        <a:t>Support by FCC</a:t>
                      </a:r>
                      <a:r>
                        <a:rPr lang="en-US" sz="900" b="0" i="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 panose="020F0502020204030204"/>
                          <a:cs typeface="Arial" panose="020B0604020202020204" pitchFamily="34" charset="0"/>
                        </a:rPr>
                        <a:t> and CE</a:t>
                      </a:r>
                      <a:endParaRPr lang="en-US" sz="900" b="0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Calibri" panose="020F0502020204030204"/>
                        <a:cs typeface="Arial" panose="020B0604020202020204" pitchFamily="34" charset="0"/>
                      </a:endParaRPr>
                    </a:p>
                  </a:txBody>
                  <a:tcPr marL="108000" marR="9843" marT="984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2" marR="9842" marT="98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868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MY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Supplier Support and Future</a:t>
                      </a:r>
                    </a:p>
                  </a:txBody>
                  <a:tcPr marL="108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fontAlgn="ctr"/>
                      <a:r>
                        <a:rPr lang="en-US" sz="9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Patches upgrade, firmware upgrade</a:t>
                      </a:r>
                      <a:r>
                        <a:rPr lang="en-US" sz="900" b="0" i="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9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and technical support</a:t>
                      </a:r>
                    </a:p>
                  </a:txBody>
                  <a:tcPr marL="108000" marR="9843" marT="984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2" marR="9842" marT="9842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ms-MY"/>
              <a:t>19</a:t>
            </a:fld>
            <a:endParaRPr lang="ms-MY"/>
          </a:p>
        </p:txBody>
      </p:sp>
      <p:sp>
        <p:nvSpPr>
          <p:cNvPr id="2401" name="Google Shape;2401;p105"/>
          <p:cNvSpPr txBox="1"/>
          <p:nvPr/>
        </p:nvSpPr>
        <p:spPr>
          <a:xfrm>
            <a:off x="137567" y="133971"/>
            <a:ext cx="12328759" cy="7351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342900">
              <a:buSzPts val="2700"/>
            </a:pPr>
            <a:r>
              <a:rPr lang="ms-MY" sz="2700" b="1"/>
              <a:t>12. PERINCIAN KOS: (D) RANGKAIAN DAN PERALATAN RANGKAIAN</a:t>
            </a:r>
            <a:endParaRPr sz="2700" b="1">
              <a:solidFill>
                <a:schemeClr val="dk1"/>
              </a:solidFill>
            </a:endParaRPr>
          </a:p>
        </p:txBody>
      </p:sp>
      <p:sp>
        <p:nvSpPr>
          <p:cNvPr id="2400" name="Google Shape;2400;p105"/>
          <p:cNvSpPr txBox="1"/>
          <p:nvPr/>
        </p:nvSpPr>
        <p:spPr>
          <a:xfrm>
            <a:off x="723551" y="574371"/>
            <a:ext cx="7632700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>
              <a:buClr>
                <a:schemeClr val="dk1"/>
              </a:buClr>
              <a:buSzPts val="1800"/>
            </a:pPr>
            <a:r>
              <a:rPr lang="ms-MY" sz="1800" b="1" u="sng" dirty="0">
                <a:solidFill>
                  <a:schemeClr val="dk1"/>
                </a:solidFill>
              </a:rPr>
              <a:t>Perincian Peruntukan</a:t>
            </a:r>
            <a:r>
              <a:rPr lang="ms-MY" sz="1800" dirty="0">
                <a:solidFill>
                  <a:schemeClr val="dk1"/>
                </a:solidFill>
              </a:rPr>
              <a:t>: </a:t>
            </a:r>
          </a:p>
        </p:txBody>
      </p:sp>
      <p:graphicFrame>
        <p:nvGraphicFramePr>
          <p:cNvPr id="6" name="Table 5"/>
          <p:cNvGraphicFramePr/>
          <p:nvPr>
            <p:custDataLst>
              <p:tags r:id="rId1"/>
            </p:custDataLst>
          </p:nvPr>
        </p:nvGraphicFramePr>
        <p:xfrm>
          <a:off x="420839" y="943660"/>
          <a:ext cx="11318241" cy="5487188"/>
        </p:xfrm>
        <a:graphic>
          <a:graphicData uri="http://schemas.openxmlformats.org/drawingml/2006/table">
            <a:tbl>
              <a:tblPr/>
              <a:tblGrid>
                <a:gridCol w="447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18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51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08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6864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475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9967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9852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300" b="1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BIL.</a:t>
                      </a: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1300" b="1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PERKARA</a:t>
                      </a: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300" b="1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KUANTITI</a:t>
                      </a: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300" b="1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HARGA SEUNIT</a:t>
                      </a:r>
                    </a:p>
                    <a:p>
                      <a:pPr algn="ctr" fontAlgn="ctr"/>
                      <a:r>
                        <a:rPr lang="en-US" altLang="zh-CN" sz="1300" b="1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(RM)</a:t>
                      </a: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300" b="1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JUMLAH</a:t>
                      </a:r>
                    </a:p>
                    <a:p>
                      <a:pPr algn="ctr" fontAlgn="ctr"/>
                      <a:r>
                        <a:rPr lang="en-US" altLang="zh-CN" sz="1300" b="1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(RM)</a:t>
                      </a: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300" b="1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CATATAN</a:t>
                      </a: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2633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altLang="zh-CN" sz="1500" b="1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(D) RANGKAIAN DAN PERALATAN RANGKAIAN</a:t>
                      </a: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 rowSpan="14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CN" sz="13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XX</a:t>
                      </a: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14"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US" altLang="zh-CN" sz="13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XXX.XX</a:t>
                      </a: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14"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US" altLang="zh-CN" sz="13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XXX,XXX.XX</a:t>
                      </a: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14">
                  <a:txBody>
                    <a:bodyPr/>
                    <a:lstStyle/>
                    <a:p>
                      <a:pPr algn="l" fontAlgn="ctr"/>
                      <a:endParaRPr sz="1300" b="0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Calibri" panose="020F0502020204030204"/>
                        <a:cs typeface="Arial" panose="020B0604020202020204" pitchFamily="34" charset="0"/>
                      </a:endParaRP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5357">
                <a:tc rowSpan="13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CN" sz="13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9.</a:t>
                      </a: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altLang="zh-CN" sz="900" b="1" i="0" dirty="0">
                          <a:solidFill>
                            <a:schemeClr val="accent3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900" b="1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Cloud</a:t>
                      </a:r>
                      <a:r>
                        <a:rPr lang="en-US" altLang="zh-CN" sz="900" b="1" i="0" dirty="0">
                          <a:solidFill>
                            <a:schemeClr val="accent3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900" b="1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Wireless Controller</a:t>
                      </a:r>
                      <a:r>
                        <a:rPr lang="en-US" altLang="zh-CN" sz="900" b="1" i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 :-</a:t>
                      </a:r>
                      <a:endParaRPr lang="en-US" altLang="zh-CN" sz="900" b="1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" panose="020B0604020202020204"/>
                        <a:cs typeface="Arial" panose="020B0604020202020204" pitchFamily="34" charset="0"/>
                      </a:endParaRP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9842" marR="9842" marT="9842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3" marR="9843" marT="984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3" marR="9843" marT="984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2" marR="9842" marT="98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721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2" marR="9842" marT="9842" marB="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MY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Scalability and Capacity</a:t>
                      </a:r>
                      <a:endParaRPr lang="en-US" altLang="zh-CN" sz="900" b="0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/>
                        <a:cs typeface="Arial" panose="020B0604020202020204" pitchFamily="34" charset="0"/>
                      </a:endParaRPr>
                    </a:p>
                  </a:txBody>
                  <a:tcPr marL="108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Calibri" panose="020F0502020204030204"/>
                        <a:cs typeface="Arial" panose="020B0604020202020204" pitchFamily="34" charset="0"/>
                      </a:endParaRPr>
                    </a:p>
                  </a:txBody>
                  <a:tcPr marL="36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2" marR="9842" marT="98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2" marR="9842" marT="984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2" marR="9842" marT="984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2" marR="9842" marT="98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488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MY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Multi-tenancy support</a:t>
                      </a:r>
                      <a:endParaRPr lang="en-US" altLang="zh-CN" sz="900" b="0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/>
                        <a:cs typeface="Arial" panose="020B0604020202020204" pitchFamily="34" charset="0"/>
                      </a:endParaRPr>
                    </a:p>
                  </a:txBody>
                  <a:tcPr marL="108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Calibri" panose="020F0502020204030204"/>
                        <a:cs typeface="Arial" panose="020B0604020202020204" pitchFamily="34" charset="0"/>
                      </a:endParaRPr>
                    </a:p>
                  </a:txBody>
                  <a:tcPr marL="36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784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MY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Network Management</a:t>
                      </a:r>
                      <a:endParaRPr lang="en-US" altLang="zh-CN" sz="900" b="0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/>
                        <a:cs typeface="Arial" panose="020B0604020202020204" pitchFamily="34" charset="0"/>
                      </a:endParaRPr>
                    </a:p>
                  </a:txBody>
                  <a:tcPr marL="108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Calibri" panose="020F0502020204030204"/>
                        <a:cs typeface="Arial" panose="020B0604020202020204" pitchFamily="34" charset="0"/>
                      </a:endParaRPr>
                    </a:p>
                  </a:txBody>
                  <a:tcPr marL="36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2" marR="9842" marT="9842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105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MY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Security and Access Control </a:t>
                      </a:r>
                      <a:endParaRPr lang="en-US" altLang="zh-CN" sz="900" b="0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/>
                        <a:cs typeface="Arial" panose="020B0604020202020204" pitchFamily="34" charset="0"/>
                      </a:endParaRPr>
                    </a:p>
                  </a:txBody>
                  <a:tcPr marL="108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Calibri" panose="020F0502020204030204"/>
                        <a:cs typeface="Arial" panose="020B0604020202020204" pitchFamily="34" charset="0"/>
                      </a:endParaRPr>
                    </a:p>
                  </a:txBody>
                  <a:tcPr marL="36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2" marR="9842" marT="9842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323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Seamless Roaming and Quality of Service (QoS)</a:t>
                      </a:r>
                      <a:endParaRPr lang="en-US" altLang="zh-CN" sz="900" b="0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/>
                        <a:cs typeface="Arial" panose="020B0604020202020204" pitchFamily="34" charset="0"/>
                      </a:endParaRPr>
                    </a:p>
                  </a:txBody>
                  <a:tcPr marL="108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Calibri" panose="020F0502020204030204"/>
                        <a:cs typeface="Arial" panose="020B0604020202020204" pitchFamily="34" charset="0"/>
                      </a:endParaRPr>
                    </a:p>
                  </a:txBody>
                  <a:tcPr marL="36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475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MY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Integration and Interoperability</a:t>
                      </a:r>
                      <a:endParaRPr lang="en-US" altLang="zh-CN" sz="900" b="0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/>
                        <a:cs typeface="Arial" panose="020B0604020202020204" pitchFamily="34" charset="0"/>
                      </a:endParaRPr>
                    </a:p>
                  </a:txBody>
                  <a:tcPr marL="108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Calibri" panose="020F0502020204030204"/>
                        <a:cs typeface="Arial" panose="020B0604020202020204" pitchFamily="34" charset="0"/>
                      </a:endParaRPr>
                    </a:p>
                  </a:txBody>
                  <a:tcPr marL="36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2" marR="9842" marT="9842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391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Guest Access and Captive Portal</a:t>
                      </a:r>
                      <a:endParaRPr lang="en-US" altLang="zh-CN" sz="900" b="0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/>
                        <a:cs typeface="Arial" panose="020B0604020202020204" pitchFamily="34" charset="0"/>
                      </a:endParaRPr>
                    </a:p>
                  </a:txBody>
                  <a:tcPr marL="108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Calibri" panose="020F0502020204030204"/>
                        <a:cs typeface="Arial" panose="020B0604020202020204" pitchFamily="34" charset="0"/>
                      </a:endParaRPr>
                    </a:p>
                  </a:txBody>
                  <a:tcPr marL="36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2" marR="9842" marT="9842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658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MY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Reporting and Analysis</a:t>
                      </a:r>
                      <a:endParaRPr lang="en-US" altLang="zh-CN" sz="900" b="0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/>
                        <a:cs typeface="Arial" panose="020B0604020202020204" pitchFamily="34" charset="0"/>
                      </a:endParaRPr>
                    </a:p>
                  </a:txBody>
                  <a:tcPr marL="108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Calibri" panose="020F0502020204030204"/>
                        <a:cs typeface="Arial" panose="020B0604020202020204" pitchFamily="34" charset="0"/>
                      </a:endParaRPr>
                    </a:p>
                  </a:txBody>
                  <a:tcPr marL="36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2" marR="9842" marT="98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53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MY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Supplier support and Update</a:t>
                      </a:r>
                      <a:endParaRPr lang="en-US" altLang="zh-CN" sz="900" b="0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/>
                        <a:cs typeface="Arial" panose="020B0604020202020204" pitchFamily="34" charset="0"/>
                      </a:endParaRPr>
                    </a:p>
                  </a:txBody>
                  <a:tcPr marL="108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Calibri" panose="020F0502020204030204"/>
                        <a:cs typeface="Arial" panose="020B0604020202020204" pitchFamily="34" charset="0"/>
                      </a:endParaRPr>
                    </a:p>
                  </a:txBody>
                  <a:tcPr marL="36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2" marR="9842" marT="9842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53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MY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Cost and Licensing</a:t>
                      </a:r>
                      <a:endParaRPr lang="en-US" altLang="zh-CN" sz="900" b="0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/>
                        <a:cs typeface="Arial" panose="020B0604020202020204" pitchFamily="34" charset="0"/>
                      </a:endParaRPr>
                    </a:p>
                  </a:txBody>
                  <a:tcPr marL="108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Calibri" panose="020F0502020204030204"/>
                        <a:cs typeface="Arial" panose="020B0604020202020204" pitchFamily="34" charset="0"/>
                      </a:endParaRPr>
                    </a:p>
                  </a:txBody>
                  <a:tcPr marL="36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2" marR="9842" marT="9842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53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MY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Deployment</a:t>
                      </a:r>
                      <a:endParaRPr lang="en-US" altLang="zh-CN" sz="900" b="0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/>
                        <a:cs typeface="Arial" panose="020B0604020202020204" pitchFamily="34" charset="0"/>
                      </a:endParaRPr>
                    </a:p>
                  </a:txBody>
                  <a:tcPr marL="108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Calibri" panose="020F0502020204030204"/>
                        <a:cs typeface="Arial" panose="020B0604020202020204" pitchFamily="34" charset="0"/>
                      </a:endParaRPr>
                    </a:p>
                  </a:txBody>
                  <a:tcPr marL="36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3" marR="9843" marT="984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3" marR="9843" marT="984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552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MY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fontAlgn="ctr"/>
                      <a:r>
                        <a:rPr lang="en-MY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Wireless Standard Requirements</a:t>
                      </a:r>
                    </a:p>
                    <a:p>
                      <a:pPr algn="l" fontAlgn="ctr"/>
                      <a:endParaRPr lang="en-US" altLang="zh-CN" sz="900" b="0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/>
                        <a:cs typeface="Arial" panose="020B0604020202020204" pitchFamily="34" charset="0"/>
                      </a:endParaRPr>
                    </a:p>
                  </a:txBody>
                  <a:tcPr marL="108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Calibri" panose="020F0502020204030204"/>
                        <a:cs typeface="Arial" panose="020B0604020202020204" pitchFamily="34" charset="0"/>
                      </a:endParaRPr>
                    </a:p>
                  </a:txBody>
                  <a:tcPr marL="36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3" marR="9843" marT="984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3" marR="9843" marT="984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99" name="Google Shape;2399;p105"/>
          <p:cNvGraphicFramePr/>
          <p:nvPr/>
        </p:nvGraphicFramePr>
        <p:xfrm>
          <a:off x="394643" y="1484317"/>
          <a:ext cx="11232675" cy="3059217"/>
        </p:xfrm>
        <a:graphic>
          <a:graphicData uri="http://schemas.openxmlformats.org/drawingml/2006/table">
            <a:tbl>
              <a:tblPr firstRow="1" firstCol="1" bandRow="1">
                <a:noFill/>
                <a:tableStyleId>{157035D1-E69D-475E-88F7-DF3A26A36F8D}</a:tableStyleId>
              </a:tblPr>
              <a:tblGrid>
                <a:gridCol w="599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71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72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81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51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7047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41051">
                <a:tc>
                  <a:txBody>
                    <a:bodyPr/>
                    <a:lstStyle/>
                    <a:p>
                      <a:pPr marL="9017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ms-MY" sz="1600" b="1"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BIL.</a:t>
                      </a:r>
                      <a:endParaRPr sz="1600" b="1">
                        <a:solidFill>
                          <a:schemeClr val="dk1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ms-MY" sz="1600" b="1" dirty="0"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PERKARA</a:t>
                      </a:r>
                      <a:endParaRPr sz="1600" b="1" dirty="0">
                        <a:solidFill>
                          <a:schemeClr val="dk1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667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ms-MY" sz="1600" b="1"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KUANTITI</a:t>
                      </a:r>
                      <a:endParaRPr sz="1600" b="1">
                        <a:solidFill>
                          <a:schemeClr val="dk1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ms-MY" sz="1600" b="1"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HARGA SEUNIT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ms-MY" sz="1600" b="1"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(RM)</a:t>
                      </a:r>
                      <a:endParaRPr sz="1600" b="1">
                        <a:solidFill>
                          <a:schemeClr val="dk1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ms-MY" sz="1600" b="1"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JUMLAH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ms-MY" sz="1600" b="1"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(RM)</a:t>
                      </a:r>
                      <a:endParaRPr sz="1600" b="1">
                        <a:solidFill>
                          <a:schemeClr val="dk1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ms-MY" sz="1600" b="1"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CATATAN</a:t>
                      </a:r>
                      <a:endParaRPr sz="1600" b="1">
                        <a:solidFill>
                          <a:schemeClr val="dk1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6100">
                <a:tc gridSpan="5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ms-MY" sz="1600" b="1" dirty="0"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(D) </a:t>
                      </a:r>
                      <a:r>
                        <a:rPr lang="ms-MY" sz="1600" b="1" dirty="0">
                          <a:solidFill>
                            <a:srgbClr val="000000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RANGKAIAN DAN PERALATAN RANGKAIAN</a:t>
                      </a:r>
                      <a:endParaRPr sz="1600" b="1" dirty="0">
                        <a:solidFill>
                          <a:schemeClr val="dk1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chemeClr val="dk1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291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9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ms-MY" sz="1600"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1.</a:t>
                      </a:r>
                      <a:endParaRPr sz="1600"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dirty="0"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ms-MY" sz="1600"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XX</a:t>
                      </a:r>
                      <a:endParaRPr sz="1600"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 panose="020B0604020202020204"/>
                        <a:buNone/>
                      </a:pPr>
                      <a:r>
                        <a:rPr lang="ms-MY" sz="1600"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XXX.XX</a:t>
                      </a:r>
                      <a:endParaRPr sz="1600"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91451" marR="91451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 panose="020B0604020202020204"/>
                        <a:buNone/>
                      </a:pPr>
                      <a:r>
                        <a:rPr lang="ms-MY" sz="1600"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XXX,XXX.XX</a:t>
                      </a:r>
                      <a:endParaRPr sz="1600"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91451" marR="91451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 panose="020F0502020204030204"/>
                        <a:buNone/>
                      </a:pPr>
                      <a:endParaRPr sz="1600"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91451" marR="91451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291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9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ms-MY" sz="1600"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2.</a:t>
                      </a:r>
                      <a:endParaRPr sz="1600"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dirty="0"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ms-MY" sz="1600"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XX</a:t>
                      </a:r>
                      <a:endParaRPr sz="1600"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 panose="020B0604020202020204"/>
                        <a:buNone/>
                      </a:pPr>
                      <a:r>
                        <a:rPr lang="ms-MY" sz="1600"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XXX.XX</a:t>
                      </a:r>
                      <a:endParaRPr sz="1600"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91451" marR="91451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 panose="020B0604020202020204"/>
                        <a:buNone/>
                      </a:pPr>
                      <a:r>
                        <a:rPr lang="ms-MY" sz="1600"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XXX,XXX.XX</a:t>
                      </a:r>
                      <a:endParaRPr sz="1600"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91451" marR="91451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 panose="020F0502020204030204"/>
                        <a:buNone/>
                      </a:pPr>
                      <a:endParaRPr sz="1600"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91451" marR="91451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5291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9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ms-MY" sz="1600"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3.</a:t>
                      </a:r>
                      <a:endParaRPr sz="1600"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ms-MY" sz="1600"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XX</a:t>
                      </a:r>
                      <a:endParaRPr sz="1600"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 panose="020B0604020202020204"/>
                        <a:buNone/>
                      </a:pPr>
                      <a:r>
                        <a:rPr lang="ms-MY" sz="1600"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XXX.XX</a:t>
                      </a:r>
                      <a:endParaRPr sz="1600"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91451" marR="91451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 panose="020B0604020202020204"/>
                        <a:buNone/>
                      </a:pPr>
                      <a:r>
                        <a:rPr lang="ms-MY" sz="1600"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XXX,XXX.XX</a:t>
                      </a:r>
                      <a:endParaRPr sz="1600"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91451" marR="91451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 panose="020F0502020204030204"/>
                        <a:buNone/>
                      </a:pPr>
                      <a:endParaRPr sz="1600"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91451" marR="91451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5291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9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ms-MY" sz="1600"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4.</a:t>
                      </a:r>
                      <a:endParaRPr sz="1600"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ms-MY" sz="1600"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XX</a:t>
                      </a:r>
                      <a:endParaRPr sz="1600"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 panose="020B0604020202020204"/>
                        <a:buNone/>
                      </a:pPr>
                      <a:r>
                        <a:rPr lang="ms-MY" sz="1600"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XXX.XX</a:t>
                      </a:r>
                      <a:endParaRPr sz="1600"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91451" marR="91451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 panose="020B0604020202020204"/>
                        <a:buNone/>
                      </a:pPr>
                      <a:r>
                        <a:rPr lang="ms-MY" sz="1600"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XXX,XXX.XX</a:t>
                      </a:r>
                      <a:endParaRPr sz="1600"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91451" marR="91451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 panose="020F0502020204030204"/>
                        <a:buNone/>
                      </a:pPr>
                      <a:endParaRPr sz="1600"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91451" marR="91451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5291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 panose="020B0604020202020204"/>
                        <a:buNone/>
                      </a:pPr>
                      <a:r>
                        <a:rPr lang="ms-MY" sz="1600"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5.</a:t>
                      </a:r>
                      <a:endParaRPr sz="1600"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ms-MY" sz="1600"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XX</a:t>
                      </a:r>
                      <a:endParaRPr sz="1600"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 panose="020B0604020202020204"/>
                        <a:buNone/>
                      </a:pPr>
                      <a:r>
                        <a:rPr lang="ms-MY" sz="1600"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XXX.XX</a:t>
                      </a:r>
                      <a:endParaRPr sz="1600"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91451" marR="91451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 panose="020B0604020202020204"/>
                        <a:buNone/>
                      </a:pPr>
                      <a:r>
                        <a:rPr lang="ms-MY" sz="1600"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XXX,XXX.XX</a:t>
                      </a:r>
                      <a:endParaRPr sz="1600"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91451" marR="91451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 panose="020F0502020204030204"/>
                        <a:buNone/>
                      </a:pPr>
                      <a:endParaRPr sz="1600"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91451" marR="91451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5611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dirty="0"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9525" marR="9525" marT="9525" marB="0" anchor="ctr"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ms-MY" sz="1700" b="1" dirty="0"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JUMLAH (D) RANGKAIAN </a:t>
                      </a:r>
                      <a:r>
                        <a:rPr lang="ms-MY" sz="1700" b="1" dirty="0">
                          <a:solidFill>
                            <a:srgbClr val="000000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DAN PERALATAN RANGKAIAN</a:t>
                      </a:r>
                      <a:endParaRPr sz="1700" b="1" dirty="0"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Arial" panose="020B0604020202020204"/>
                        <a:buNone/>
                      </a:pPr>
                      <a:r>
                        <a:rPr lang="ms-MY" sz="1700" b="1" dirty="0"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XXX,XXX.XX</a:t>
                      </a:r>
                      <a:endParaRPr sz="1700" b="1" dirty="0"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91451" marR="91451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 panose="020F0502020204030204"/>
                        <a:buNone/>
                      </a:pPr>
                      <a:endParaRPr sz="1600" b="1" dirty="0"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91451" marR="91451" marT="45725" marB="457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400" name="Google Shape;2400;p105"/>
          <p:cNvSpPr txBox="1"/>
          <p:nvPr/>
        </p:nvSpPr>
        <p:spPr>
          <a:xfrm>
            <a:off x="620126" y="1015404"/>
            <a:ext cx="7632700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>
              <a:buClr>
                <a:schemeClr val="dk1"/>
              </a:buClr>
              <a:buSzPts val="1800"/>
            </a:pPr>
            <a:r>
              <a:rPr lang="ms-MY" sz="1800" b="1" u="sng">
                <a:solidFill>
                  <a:schemeClr val="dk1"/>
                </a:solidFill>
              </a:rPr>
              <a:t>Perincian Peruntukan</a:t>
            </a:r>
            <a:r>
              <a:rPr lang="ms-MY" sz="1800">
                <a:solidFill>
                  <a:schemeClr val="dk1"/>
                </a:solidFill>
              </a:rPr>
              <a:t>: </a:t>
            </a:r>
          </a:p>
        </p:txBody>
      </p:sp>
      <p:sp>
        <p:nvSpPr>
          <p:cNvPr id="2401" name="Google Shape;2401;p105"/>
          <p:cNvSpPr txBox="1"/>
          <p:nvPr/>
        </p:nvSpPr>
        <p:spPr>
          <a:xfrm>
            <a:off x="137567" y="133971"/>
            <a:ext cx="12328759" cy="7351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342900">
              <a:buSzPts val="2700"/>
            </a:pPr>
            <a:r>
              <a:rPr lang="ms-MY" sz="2700" b="1"/>
              <a:t>12. PERINCIAN KOS: (D) RANGKAIAN DAN PERALATAN RANGKAIAN</a:t>
            </a:r>
            <a:endParaRPr sz="2700" b="1">
              <a:solidFill>
                <a:schemeClr val="dk1"/>
              </a:solidFill>
            </a:endParaRPr>
          </a:p>
        </p:txBody>
      </p:sp>
      <p:sp>
        <p:nvSpPr>
          <p:cNvPr id="2402" name="Google Shape;2402;p105"/>
          <p:cNvSpPr txBox="1"/>
          <p:nvPr/>
        </p:nvSpPr>
        <p:spPr>
          <a:xfrm>
            <a:off x="9448800" y="635635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r">
              <a:buClr>
                <a:srgbClr val="888888"/>
              </a:buClr>
              <a:buSzPts val="1200"/>
            </a:pPr>
            <a:fld id="{00000000-1234-1234-1234-123412341234}" type="slidenum">
              <a:rPr lang="ms-MY" sz="1200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2</a:t>
            </a:fld>
            <a:endParaRPr sz="1200">
              <a:solidFill>
                <a:srgbClr val="888888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437" y="2"/>
            <a:ext cx="11979564" cy="6857999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ms-MY"/>
              <a:t>20</a:t>
            </a:fld>
            <a:endParaRPr lang="ms-MY"/>
          </a:p>
        </p:txBody>
      </p:sp>
      <p:sp>
        <p:nvSpPr>
          <p:cNvPr id="2401" name="Google Shape;2401;p105"/>
          <p:cNvSpPr txBox="1"/>
          <p:nvPr/>
        </p:nvSpPr>
        <p:spPr>
          <a:xfrm>
            <a:off x="137567" y="133971"/>
            <a:ext cx="12328759" cy="7351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342900">
              <a:buSzPts val="2700"/>
            </a:pPr>
            <a:r>
              <a:rPr lang="ms-MY" sz="2700" b="1"/>
              <a:t>12. PERINCIAN KOS: (D) RANGKAIAN DAN PERALATAN RANGKAIAN</a:t>
            </a:r>
            <a:endParaRPr sz="2700" b="1">
              <a:solidFill>
                <a:schemeClr val="dk1"/>
              </a:solidFill>
            </a:endParaRPr>
          </a:p>
        </p:txBody>
      </p:sp>
      <p:sp>
        <p:nvSpPr>
          <p:cNvPr id="2400" name="Google Shape;2400;p105"/>
          <p:cNvSpPr txBox="1"/>
          <p:nvPr/>
        </p:nvSpPr>
        <p:spPr>
          <a:xfrm>
            <a:off x="723551" y="574371"/>
            <a:ext cx="7632700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>
              <a:buClr>
                <a:schemeClr val="dk1"/>
              </a:buClr>
              <a:buSzPts val="1800"/>
            </a:pPr>
            <a:r>
              <a:rPr lang="ms-MY" sz="1800" b="1" u="sng" dirty="0">
                <a:solidFill>
                  <a:schemeClr val="dk1"/>
                </a:solidFill>
              </a:rPr>
              <a:t>Perincian Peruntukan</a:t>
            </a:r>
            <a:r>
              <a:rPr lang="ms-MY" sz="1800" dirty="0">
                <a:solidFill>
                  <a:schemeClr val="dk1"/>
                </a:solidFill>
              </a:rPr>
              <a:t>: </a:t>
            </a:r>
          </a:p>
        </p:txBody>
      </p:sp>
      <p:graphicFrame>
        <p:nvGraphicFramePr>
          <p:cNvPr id="6" name="Table 5"/>
          <p:cNvGraphicFramePr/>
          <p:nvPr>
            <p:custDataLst>
              <p:tags r:id="rId1"/>
            </p:custDataLst>
          </p:nvPr>
        </p:nvGraphicFramePr>
        <p:xfrm>
          <a:off x="474371" y="1131867"/>
          <a:ext cx="11243257" cy="5224489"/>
        </p:xfrm>
        <a:graphic>
          <a:graphicData uri="http://schemas.openxmlformats.org/drawingml/2006/table">
            <a:tbl>
              <a:tblPr/>
              <a:tblGrid>
                <a:gridCol w="4447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76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405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37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7900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1652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9106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5303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b="1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BIL.</a:t>
                      </a: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800" b="1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PERKARA</a:t>
                      </a: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b="1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KUANTITI</a:t>
                      </a: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b="1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HARGA SEUNIT</a:t>
                      </a:r>
                    </a:p>
                    <a:p>
                      <a:pPr algn="ctr" fontAlgn="ctr"/>
                      <a:r>
                        <a:rPr lang="en-US" altLang="zh-CN" sz="800" b="1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(RM)</a:t>
                      </a: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b="1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JUMLAH</a:t>
                      </a:r>
                    </a:p>
                    <a:p>
                      <a:pPr algn="ctr" fontAlgn="ctr"/>
                      <a:r>
                        <a:rPr lang="en-US" altLang="zh-CN" sz="800" b="1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(RM)</a:t>
                      </a: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b="1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CATATAN</a:t>
                      </a: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4365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altLang="zh-CN" sz="800" b="1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(D) RANGKAIAN DAN PERALATAN RANGKAIAN</a:t>
                      </a: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 rowSpan="14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CN" sz="8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14">
                  <a:txBody>
                    <a:bodyPr/>
                    <a:lstStyle/>
                    <a:p>
                      <a:pPr algn="ctr" fontAlgn="t">
                        <a:buNone/>
                      </a:pPr>
                      <a:endParaRPr lang="en-US" altLang="zh-CN" sz="800" b="0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/>
                        <a:cs typeface="Arial" panose="020B0604020202020204" pitchFamily="34" charset="0"/>
                      </a:endParaRPr>
                    </a:p>
                    <a:p>
                      <a:pPr algn="ctr" fontAlgn="t">
                        <a:buNone/>
                      </a:pPr>
                      <a:r>
                        <a:rPr lang="en-US" altLang="zh-CN" sz="8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4000.00</a:t>
                      </a: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14">
                  <a:txBody>
                    <a:bodyPr/>
                    <a:lstStyle/>
                    <a:p>
                      <a:pPr algn="ctr" fontAlgn="t">
                        <a:buNone/>
                      </a:pPr>
                      <a:endParaRPr lang="en-US" altLang="zh-CN" sz="800" b="0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/>
                        <a:cs typeface="Arial" panose="020B0604020202020204" pitchFamily="34" charset="0"/>
                      </a:endParaRPr>
                    </a:p>
                    <a:p>
                      <a:pPr algn="ctr" fontAlgn="t">
                        <a:buNone/>
                      </a:pPr>
                      <a:r>
                        <a:rPr lang="en-US" altLang="zh-CN" sz="8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4000.00</a:t>
                      </a: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14">
                  <a:txBody>
                    <a:bodyPr/>
                    <a:lstStyle/>
                    <a:p>
                      <a:pPr algn="l" fontAlgn="ctr"/>
                      <a:endParaRPr sz="800" b="0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Calibri" panose="020F0502020204030204"/>
                        <a:cs typeface="Arial" panose="020B0604020202020204" pitchFamily="34" charset="0"/>
                      </a:endParaRP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0066">
                <a:tc rowSpan="13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CN" sz="8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9.</a:t>
                      </a: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altLang="zh-CN" sz="800" b="1" i="0" dirty="0">
                          <a:solidFill>
                            <a:schemeClr val="accent3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800" b="1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Cloud</a:t>
                      </a:r>
                      <a:r>
                        <a:rPr lang="en-US" altLang="zh-CN" sz="800" b="1" i="0" dirty="0">
                          <a:solidFill>
                            <a:schemeClr val="accent3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800" b="1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Wireless Controller</a:t>
                      </a:r>
                      <a:r>
                        <a:rPr lang="en-US" altLang="zh-CN" sz="800" b="1" i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 :-</a:t>
                      </a:r>
                      <a:endParaRPr lang="en-US" altLang="zh-CN" sz="800" b="1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" panose="020B0604020202020204"/>
                        <a:cs typeface="Arial" panose="020B0604020202020204" pitchFamily="34" charset="0"/>
                      </a:endParaRP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9842" marR="9842" marT="9842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3" marR="9843" marT="984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3" marR="9843" marT="984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2" marR="9842" marT="98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38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2" marR="9842" marT="9842" marB="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MY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Scalability and Capacity</a:t>
                      </a:r>
                      <a:endParaRPr lang="en-US" altLang="zh-CN" sz="800" b="0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/>
                        <a:cs typeface="Arial" panose="020B0604020202020204" pitchFamily="34" charset="0"/>
                      </a:endParaRPr>
                    </a:p>
                  </a:txBody>
                  <a:tcPr marL="108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 panose="020F0502020204030204"/>
                          <a:cs typeface="Arial" panose="020B0604020202020204" pitchFamily="34" charset="0"/>
                        </a:rPr>
                        <a:t>1,000</a:t>
                      </a:r>
                      <a:r>
                        <a:rPr lang="en-US" sz="800" b="0" i="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 panose="020F0502020204030204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8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 panose="020F0502020204030204"/>
                          <a:cs typeface="Arial" panose="020B0604020202020204" pitchFamily="34" charset="0"/>
                        </a:rPr>
                        <a:t>managed devices</a:t>
                      </a:r>
                    </a:p>
                  </a:txBody>
                  <a:tcPr marL="108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2" marR="9842" marT="98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2" marR="9842" marT="984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2" marR="9842" marT="984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2" marR="9842" marT="98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93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MY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Multi-tenancy support</a:t>
                      </a:r>
                      <a:endParaRPr lang="en-US" altLang="zh-CN" sz="800" b="0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/>
                        <a:cs typeface="Arial" panose="020B0604020202020204" pitchFamily="34" charset="0"/>
                      </a:endParaRPr>
                    </a:p>
                  </a:txBody>
                  <a:tcPr marL="108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 panose="020F0502020204030204"/>
                          <a:cs typeface="Arial" panose="020B0604020202020204" pitchFamily="34" charset="0"/>
                        </a:rPr>
                        <a:t>Tenant Isolation, Role-Based Access Control (RBAC),</a:t>
                      </a:r>
                      <a:r>
                        <a:rPr lang="en-US" sz="800" b="0" i="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 panose="020F0502020204030204"/>
                          <a:cs typeface="Arial" panose="020B0604020202020204" pitchFamily="34" charset="0"/>
                        </a:rPr>
                        <a:t> Tenant-Specific Analytics and Reporting, Secure Data Separation</a:t>
                      </a:r>
                      <a:endParaRPr lang="en-US" sz="800" b="0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Calibri" panose="020F0502020204030204"/>
                        <a:cs typeface="Arial" panose="020B0604020202020204" pitchFamily="34" charset="0"/>
                      </a:endParaRPr>
                    </a:p>
                  </a:txBody>
                  <a:tcPr marL="108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84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MY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Network Management</a:t>
                      </a:r>
                      <a:endParaRPr lang="en-US" altLang="zh-CN" sz="800" b="0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/>
                        <a:cs typeface="Arial" panose="020B0604020202020204" pitchFamily="34" charset="0"/>
                      </a:endParaRPr>
                    </a:p>
                  </a:txBody>
                  <a:tcPr marL="108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 panose="020F0502020204030204"/>
                          <a:cs typeface="Arial" panose="020B0604020202020204" pitchFamily="34" charset="0"/>
                        </a:rPr>
                        <a:t>Management of wireless and wired network</a:t>
                      </a:r>
                    </a:p>
                    <a:p>
                      <a:pPr algn="l" fontAlgn="ctr"/>
                      <a:r>
                        <a:rPr lang="en-US" sz="8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 panose="020F0502020204030204"/>
                          <a:cs typeface="Arial" panose="020B0604020202020204" pitchFamily="34" charset="0"/>
                        </a:rPr>
                        <a:t>Single pane monitoring, </a:t>
                      </a:r>
                    </a:p>
                    <a:p>
                      <a:pPr algn="l" fontAlgn="ctr"/>
                      <a:r>
                        <a:rPr lang="en-US" sz="8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 panose="020F0502020204030204"/>
                          <a:cs typeface="Arial" panose="020B0604020202020204" pitchFamily="34" charset="0"/>
                        </a:rPr>
                        <a:t>Management task automation</a:t>
                      </a:r>
                    </a:p>
                    <a:p>
                      <a:pPr algn="l" fontAlgn="ctr"/>
                      <a:r>
                        <a:rPr lang="en-US" sz="8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 panose="020F0502020204030204"/>
                          <a:cs typeface="Arial" panose="020B0604020202020204" pitchFamily="34" charset="0"/>
                        </a:rPr>
                        <a:t>Performance insights and KPIs for Access</a:t>
                      </a:r>
                    </a:p>
                    <a:p>
                      <a:pPr algn="l" fontAlgn="ctr"/>
                      <a:r>
                        <a:rPr lang="en-US" sz="8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 panose="020F0502020204030204"/>
                          <a:cs typeface="Arial" panose="020B0604020202020204" pitchFamily="34" charset="0"/>
                        </a:rPr>
                        <a:t>Point (Health, SSID, throughput, band utilization)</a:t>
                      </a:r>
                    </a:p>
                    <a:p>
                      <a:pPr algn="l" fontAlgn="ctr"/>
                      <a:endParaRPr lang="en-US" sz="800" b="0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Calibri" panose="020F0502020204030204"/>
                        <a:cs typeface="Arial" panose="020B0604020202020204" pitchFamily="34" charset="0"/>
                      </a:endParaRPr>
                    </a:p>
                  </a:txBody>
                  <a:tcPr marL="108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2" marR="9842" marT="9842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826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MY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Security and Access Control </a:t>
                      </a:r>
                      <a:endParaRPr lang="en-US" altLang="zh-CN" sz="800" b="0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/>
                        <a:cs typeface="Arial" panose="020B0604020202020204" pitchFamily="34" charset="0"/>
                      </a:endParaRPr>
                    </a:p>
                  </a:txBody>
                  <a:tcPr marL="108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 panose="020F0502020204030204"/>
                          <a:cs typeface="Arial" panose="020B0604020202020204" pitchFamily="34" charset="0"/>
                        </a:rPr>
                        <a:t>Comes with built in security:</a:t>
                      </a:r>
                    </a:p>
                    <a:p>
                      <a:pPr algn="l" fontAlgn="ctr"/>
                      <a:r>
                        <a:rPr lang="en-US" sz="8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 panose="020F0502020204030204"/>
                          <a:cs typeface="Arial" panose="020B0604020202020204" pitchFamily="34" charset="0"/>
                        </a:rPr>
                        <a:t>runtime defenses, image signing</a:t>
                      </a:r>
                      <a:r>
                        <a:rPr lang="en-US" sz="800" b="0" i="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 panose="020F0502020204030204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8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 panose="020F0502020204030204"/>
                          <a:cs typeface="Arial" panose="020B0604020202020204" pitchFamily="34" charset="0"/>
                        </a:rPr>
                        <a:t>and integrity verification</a:t>
                      </a:r>
                    </a:p>
                    <a:p>
                      <a:pPr algn="l" fontAlgn="ctr"/>
                      <a:r>
                        <a:rPr lang="en-US" sz="8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 panose="020F0502020204030204"/>
                          <a:cs typeface="Arial" panose="020B0604020202020204" pitchFamily="34" charset="0"/>
                        </a:rPr>
                        <a:t>Encrypted Traffic Analytics</a:t>
                      </a:r>
                      <a:r>
                        <a:rPr lang="en-US" sz="800" b="0" i="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 panose="020F0502020204030204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8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 panose="020F0502020204030204"/>
                          <a:cs typeface="Arial" panose="020B0604020202020204" pitchFamily="34" charset="0"/>
                        </a:rPr>
                        <a:t>(ETA)</a:t>
                      </a:r>
                    </a:p>
                  </a:txBody>
                  <a:tcPr marL="108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2" marR="9842" marT="9842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820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Seamless Roaming and Quality of Service (QoS)</a:t>
                      </a:r>
                      <a:endParaRPr lang="en-US" altLang="zh-CN" sz="800" b="0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/>
                        <a:cs typeface="Arial" panose="020B0604020202020204" pitchFamily="34" charset="0"/>
                      </a:endParaRPr>
                    </a:p>
                  </a:txBody>
                  <a:tcPr marL="108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 panose="020F0502020204030204"/>
                          <a:cs typeface="Arial" panose="020B0604020202020204" pitchFamily="34" charset="0"/>
                        </a:rPr>
                        <a:t>Supported</a:t>
                      </a:r>
                      <a:r>
                        <a:rPr lang="en-US" sz="800" b="0" i="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 panose="020F0502020204030204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8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 panose="020F0502020204030204"/>
                          <a:cs typeface="Arial" panose="020B0604020202020204" pitchFamily="34" charset="0"/>
                        </a:rPr>
                        <a:t>Centralized Management of Aps, Bandwidth Allocation Traffic Prioritization and Classification</a:t>
                      </a:r>
                    </a:p>
                  </a:txBody>
                  <a:tcPr marL="108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066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MY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Integration and Interoperability</a:t>
                      </a:r>
                      <a:endParaRPr lang="en-US" altLang="zh-CN" sz="800" b="0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/>
                        <a:cs typeface="Arial" panose="020B0604020202020204" pitchFamily="34" charset="0"/>
                      </a:endParaRPr>
                    </a:p>
                  </a:txBody>
                  <a:tcPr marL="108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 panose="020F0502020204030204"/>
                          <a:cs typeface="Arial" panose="020B0604020202020204" pitchFamily="34" charset="0"/>
                        </a:rPr>
                        <a:t>Application Programming</a:t>
                      </a:r>
                      <a:r>
                        <a:rPr lang="en-US" sz="800" b="0" i="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 panose="020F0502020204030204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8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 panose="020F0502020204030204"/>
                          <a:cs typeface="Arial" panose="020B0604020202020204" pitchFamily="34" charset="0"/>
                        </a:rPr>
                        <a:t>Interface (API)</a:t>
                      </a:r>
                    </a:p>
                  </a:txBody>
                  <a:tcPr marL="108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2" marR="9842" marT="9842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832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Guest Access and Captive Portal</a:t>
                      </a:r>
                      <a:endParaRPr lang="en-US" altLang="zh-CN" sz="800" b="0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/>
                        <a:cs typeface="Arial" panose="020B0604020202020204" pitchFamily="34" charset="0"/>
                      </a:endParaRPr>
                    </a:p>
                  </a:txBody>
                  <a:tcPr marL="108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 panose="020F0502020204030204"/>
                          <a:cs typeface="Arial" panose="020B0604020202020204" pitchFamily="34" charset="0"/>
                        </a:rPr>
                        <a:t>Support guest access such as captive</a:t>
                      </a:r>
                    </a:p>
                    <a:p>
                      <a:pPr algn="l" fontAlgn="ctr"/>
                      <a:r>
                        <a:rPr lang="en-US" sz="8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 panose="020F0502020204030204"/>
                          <a:cs typeface="Arial" panose="020B0604020202020204" pitchFamily="34" charset="0"/>
                        </a:rPr>
                        <a:t>portal, guest verification and guest</a:t>
                      </a:r>
                      <a:r>
                        <a:rPr lang="en-US" sz="800" b="0" i="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 panose="020F0502020204030204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8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 panose="020F0502020204030204"/>
                          <a:cs typeface="Arial" panose="020B0604020202020204" pitchFamily="34" charset="0"/>
                        </a:rPr>
                        <a:t>policy</a:t>
                      </a:r>
                    </a:p>
                    <a:p>
                      <a:pPr algn="l" fontAlgn="ctr"/>
                      <a:endParaRPr lang="en-US" sz="800" b="0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Calibri" panose="020F0502020204030204"/>
                        <a:cs typeface="Arial" panose="020B0604020202020204" pitchFamily="34" charset="0"/>
                      </a:endParaRPr>
                    </a:p>
                  </a:txBody>
                  <a:tcPr marL="108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2" marR="9842" marT="9842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0838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MY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Reporting and Analysis</a:t>
                      </a:r>
                      <a:endParaRPr lang="en-US" altLang="zh-CN" sz="800" b="0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/>
                        <a:cs typeface="Arial" panose="020B0604020202020204" pitchFamily="34" charset="0"/>
                      </a:endParaRPr>
                    </a:p>
                  </a:txBody>
                  <a:tcPr marL="108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 panose="020F0502020204030204"/>
                          <a:cs typeface="Arial" panose="020B0604020202020204" pitchFamily="34" charset="0"/>
                        </a:rPr>
                        <a:t>reporting and analysis</a:t>
                      </a:r>
                    </a:p>
                    <a:p>
                      <a:pPr algn="l" fontAlgn="ctr"/>
                      <a:r>
                        <a:rPr lang="en-US" sz="8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 panose="020F0502020204030204"/>
                          <a:cs typeface="Arial" panose="020B0604020202020204" pitchFamily="34" charset="0"/>
                        </a:rPr>
                        <a:t>features such as:</a:t>
                      </a:r>
                    </a:p>
                    <a:p>
                      <a:pPr algn="l" fontAlgn="ctr"/>
                      <a:r>
                        <a:rPr lang="en-US" sz="8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 panose="020F0502020204030204"/>
                          <a:cs typeface="Arial" panose="020B0604020202020204" pitchFamily="34" charset="0"/>
                        </a:rPr>
                        <a:t>- Network performance features</a:t>
                      </a:r>
                    </a:p>
                    <a:p>
                      <a:pPr algn="l" fontAlgn="ctr"/>
                      <a:r>
                        <a:rPr lang="en-US" sz="8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 panose="020F0502020204030204"/>
                          <a:cs typeface="Arial" panose="020B0604020202020204" pitchFamily="34" charset="0"/>
                        </a:rPr>
                        <a:t>- User behaviors</a:t>
                      </a:r>
                    </a:p>
                    <a:p>
                      <a:pPr algn="l" fontAlgn="ctr"/>
                      <a:r>
                        <a:rPr lang="en-US" sz="8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 panose="020F0502020204030204"/>
                          <a:cs typeface="Arial" panose="020B0604020202020204" pitchFamily="34" charset="0"/>
                        </a:rPr>
                        <a:t>- Security Incidents</a:t>
                      </a:r>
                    </a:p>
                  </a:txBody>
                  <a:tcPr marL="108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2" marR="9842" marT="98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826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MY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Supplier support and Update</a:t>
                      </a:r>
                      <a:endParaRPr lang="en-US" altLang="zh-CN" sz="800" b="0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/>
                        <a:cs typeface="Arial" panose="020B0604020202020204" pitchFamily="34" charset="0"/>
                      </a:endParaRPr>
                    </a:p>
                  </a:txBody>
                  <a:tcPr marL="108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 panose="020F0502020204030204"/>
                          <a:cs typeface="Arial" panose="020B0604020202020204" pitchFamily="34" charset="0"/>
                        </a:rPr>
                        <a:t>Corrective Maintenance, Patches</a:t>
                      </a:r>
                    </a:p>
                    <a:p>
                      <a:pPr algn="l" fontAlgn="ctr"/>
                      <a:r>
                        <a:rPr lang="en-US" sz="8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 panose="020F0502020204030204"/>
                          <a:cs typeface="Arial" panose="020B0604020202020204" pitchFamily="34" charset="0"/>
                        </a:rPr>
                        <a:t>upgrade, firmware upgrade and</a:t>
                      </a:r>
                    </a:p>
                    <a:p>
                      <a:pPr algn="l" fontAlgn="ctr"/>
                      <a:r>
                        <a:rPr lang="en-US" sz="8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 panose="020F0502020204030204"/>
                          <a:cs typeface="Arial" panose="020B0604020202020204" pitchFamily="34" charset="0"/>
                        </a:rPr>
                        <a:t>technical support</a:t>
                      </a:r>
                    </a:p>
                  </a:txBody>
                  <a:tcPr marL="108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2" marR="9842" marT="9842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820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MY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Cost and Licensing</a:t>
                      </a:r>
                      <a:endParaRPr lang="en-US" altLang="zh-CN" sz="800" b="0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/>
                        <a:cs typeface="Arial" panose="020B0604020202020204" pitchFamily="34" charset="0"/>
                      </a:endParaRPr>
                    </a:p>
                  </a:txBody>
                  <a:tcPr marL="108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 panose="020F0502020204030204"/>
                          <a:cs typeface="Arial" panose="020B0604020202020204" pitchFamily="34" charset="0"/>
                        </a:rPr>
                        <a:t> License enable is calculated by the</a:t>
                      </a:r>
                    </a:p>
                    <a:p>
                      <a:pPr algn="l" fontAlgn="ctr"/>
                      <a:r>
                        <a:rPr lang="en-US" sz="8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 panose="020F0502020204030204"/>
                          <a:cs typeface="Arial" panose="020B0604020202020204" pitchFamily="34" charset="0"/>
                        </a:rPr>
                        <a:t>number of AP </a:t>
                      </a:r>
                    </a:p>
                  </a:txBody>
                  <a:tcPr marL="108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2" marR="9842" marT="9842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2958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MY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Deployment</a:t>
                      </a:r>
                      <a:endParaRPr lang="en-US" altLang="zh-CN" sz="800" b="0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/>
                        <a:cs typeface="Arial" panose="020B0604020202020204" pitchFamily="34" charset="0"/>
                      </a:endParaRPr>
                    </a:p>
                  </a:txBody>
                  <a:tcPr marL="108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 panose="020F0502020204030204"/>
                          <a:cs typeface="Arial" panose="020B0604020202020204" pitchFamily="34" charset="0"/>
                        </a:rPr>
                        <a:t>Public or private cloud</a:t>
                      </a:r>
                    </a:p>
                  </a:txBody>
                  <a:tcPr marL="108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3" marR="9843" marT="984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3" marR="9843" marT="984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70851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MY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fontAlgn="ctr"/>
                      <a:r>
                        <a:rPr lang="en-MY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Wireless Standard Requirements</a:t>
                      </a:r>
                    </a:p>
                    <a:p>
                      <a:pPr algn="l" fontAlgn="ctr"/>
                      <a:endParaRPr lang="en-US" altLang="zh-CN" sz="800" b="0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/>
                        <a:cs typeface="Arial" panose="020B0604020202020204" pitchFamily="34" charset="0"/>
                      </a:endParaRPr>
                    </a:p>
                  </a:txBody>
                  <a:tcPr marL="108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 panose="020F0502020204030204"/>
                          <a:cs typeface="Arial" panose="020B0604020202020204" pitchFamily="34" charset="0"/>
                        </a:rPr>
                        <a:t>Supports the same wireless</a:t>
                      </a:r>
                    </a:p>
                    <a:p>
                      <a:pPr algn="l" fontAlgn="ctr"/>
                      <a:r>
                        <a:rPr lang="en-US" sz="8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 panose="020F0502020204030204"/>
                          <a:cs typeface="Arial" panose="020B0604020202020204" pitchFamily="34" charset="0"/>
                        </a:rPr>
                        <a:t>standards (e.g., IEEE 802.11a,802.11b, 802.11g, 802.11d,</a:t>
                      </a:r>
                    </a:p>
                    <a:p>
                      <a:pPr algn="l" fontAlgn="ctr"/>
                      <a:r>
                        <a:rPr lang="en-US" sz="8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 panose="020F0502020204030204"/>
                          <a:cs typeface="Arial" panose="020B0604020202020204" pitchFamily="34" charset="0"/>
                        </a:rPr>
                        <a:t>802.11h, 802.11n, 802.11k,802.11r, 802.11u, 802.11w,</a:t>
                      </a:r>
                    </a:p>
                    <a:p>
                      <a:pPr algn="l" fontAlgn="ctr"/>
                      <a:r>
                        <a:rPr lang="en-US" sz="8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 panose="020F0502020204030204"/>
                          <a:cs typeface="Arial" panose="020B0604020202020204" pitchFamily="34" charset="0"/>
                        </a:rPr>
                        <a:t>802.11ac, 802.11ax) as the</a:t>
                      </a:r>
                      <a:r>
                        <a:rPr lang="en-US" sz="800" b="0" i="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 panose="020F0502020204030204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8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 panose="020F0502020204030204"/>
                          <a:cs typeface="Arial" panose="020B0604020202020204" pitchFamily="34" charset="0"/>
                        </a:rPr>
                        <a:t>access point</a:t>
                      </a:r>
                    </a:p>
                  </a:txBody>
                  <a:tcPr marL="108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3" marR="9843" marT="984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3" marR="9843" marT="984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ms-MY"/>
              <a:t>21</a:t>
            </a:fld>
            <a:endParaRPr lang="ms-MY"/>
          </a:p>
        </p:txBody>
      </p:sp>
      <p:sp>
        <p:nvSpPr>
          <p:cNvPr id="2401" name="Google Shape;2401;p105"/>
          <p:cNvSpPr txBox="1"/>
          <p:nvPr/>
        </p:nvSpPr>
        <p:spPr>
          <a:xfrm>
            <a:off x="137567" y="133971"/>
            <a:ext cx="12328759" cy="7351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342900">
              <a:buSzPts val="2700"/>
            </a:pPr>
            <a:r>
              <a:rPr lang="ms-MY" sz="2700" b="1"/>
              <a:t>12. PERINCIAN KOS: (D) RANGKAIAN DAN PERALATAN RANGKAIAN</a:t>
            </a:r>
            <a:endParaRPr sz="2700" b="1">
              <a:solidFill>
                <a:schemeClr val="dk1"/>
              </a:solidFill>
            </a:endParaRPr>
          </a:p>
        </p:txBody>
      </p:sp>
      <p:sp>
        <p:nvSpPr>
          <p:cNvPr id="2400" name="Google Shape;2400;p105"/>
          <p:cNvSpPr txBox="1"/>
          <p:nvPr/>
        </p:nvSpPr>
        <p:spPr>
          <a:xfrm>
            <a:off x="692554" y="599456"/>
            <a:ext cx="7632700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>
              <a:buClr>
                <a:schemeClr val="dk1"/>
              </a:buClr>
              <a:buSzPts val="1800"/>
            </a:pPr>
            <a:r>
              <a:rPr lang="ms-MY" sz="1800" b="1" u="sng" dirty="0">
                <a:solidFill>
                  <a:schemeClr val="dk1"/>
                </a:solidFill>
              </a:rPr>
              <a:t>Perincian Peruntukan</a:t>
            </a:r>
            <a:r>
              <a:rPr lang="ms-MY" sz="1800" dirty="0">
                <a:solidFill>
                  <a:schemeClr val="dk1"/>
                </a:solidFill>
              </a:rPr>
              <a:t>: </a:t>
            </a:r>
          </a:p>
        </p:txBody>
      </p:sp>
      <p:graphicFrame>
        <p:nvGraphicFramePr>
          <p:cNvPr id="6" name="Table 5"/>
          <p:cNvGraphicFramePr/>
          <p:nvPr>
            <p:custDataLst>
              <p:tags r:id="rId1"/>
            </p:custDataLst>
          </p:nvPr>
        </p:nvGraphicFramePr>
        <p:xfrm>
          <a:off x="436879" y="968747"/>
          <a:ext cx="11318240" cy="5387609"/>
        </p:xfrm>
        <a:graphic>
          <a:graphicData uri="http://schemas.openxmlformats.org/drawingml/2006/table">
            <a:tbl>
              <a:tblPr/>
              <a:tblGrid>
                <a:gridCol w="447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35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203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08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6864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475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9967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6205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300" b="1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BIL.</a:t>
                      </a: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1300" b="1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PERKARA</a:t>
                      </a: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300" b="1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KUANTITI</a:t>
                      </a: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300" b="1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HARGA SEUNIT</a:t>
                      </a:r>
                    </a:p>
                    <a:p>
                      <a:pPr algn="ctr" fontAlgn="ctr"/>
                      <a:r>
                        <a:rPr lang="en-US" altLang="zh-CN" sz="1300" b="1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(RM)</a:t>
                      </a: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300" b="1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JUMLAH</a:t>
                      </a:r>
                    </a:p>
                    <a:p>
                      <a:pPr algn="ctr" fontAlgn="ctr"/>
                      <a:r>
                        <a:rPr lang="en-US" altLang="zh-CN" sz="1300" b="1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(RM)</a:t>
                      </a: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300" b="1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CATATAN</a:t>
                      </a: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3479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altLang="zh-CN" sz="1500" b="1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(D) RANGKAIAN DAN PERALATAN RANGKAIAN</a:t>
                      </a: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3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CN" sz="13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XX</a:t>
                      </a: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13"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US" altLang="zh-CN" sz="13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XXX.XX</a:t>
                      </a: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13"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US" altLang="zh-CN" sz="13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XXX,XXX.XX</a:t>
                      </a: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13">
                  <a:txBody>
                    <a:bodyPr/>
                    <a:lstStyle/>
                    <a:p>
                      <a:pPr algn="l" fontAlgn="ctr"/>
                      <a:endParaRPr sz="1300" b="0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Calibri" panose="020F0502020204030204"/>
                        <a:cs typeface="Arial" panose="020B0604020202020204" pitchFamily="34" charset="0"/>
                      </a:endParaRP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9993">
                <a:tc rowSpan="1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CN" sz="13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10.</a:t>
                      </a: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altLang="zh-CN" sz="1000" b="1" i="0" dirty="0">
                          <a:solidFill>
                            <a:schemeClr val="accent3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1000" b="1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Network Management System</a:t>
                      </a:r>
                      <a:r>
                        <a:rPr lang="en-US" altLang="zh-CN" sz="1000" b="1" i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 :-</a:t>
                      </a:r>
                      <a:endParaRPr lang="en-US" altLang="zh-CN" sz="1000" b="1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" panose="020B0604020202020204"/>
                        <a:cs typeface="Arial" panose="020B0604020202020204" pitchFamily="34" charset="0"/>
                      </a:endParaRP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9842" marR="9842" marT="98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3" marR="9843" marT="984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3" marR="9843" marT="984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2" marR="9842" marT="98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67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2" marR="9842" marT="9842" marB="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MY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Network Monitoring</a:t>
                      </a:r>
                      <a:endParaRPr lang="en-US" altLang="zh-CN" sz="900" b="0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/>
                        <a:cs typeface="Arial" panose="020B0604020202020204" pitchFamily="34" charset="0"/>
                      </a:endParaRPr>
                    </a:p>
                  </a:txBody>
                  <a:tcPr marL="108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Calibri" panose="020F0502020204030204"/>
                        <a:cs typeface="Arial" panose="020B0604020202020204" pitchFamily="34" charset="0"/>
                      </a:endParaRPr>
                    </a:p>
                  </a:txBody>
                  <a:tcPr marL="36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2" marR="9842" marT="98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2" marR="9842" marT="984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2" marR="9842" marT="984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2" marR="9842" marT="98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23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MY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Fault Management</a:t>
                      </a:r>
                      <a:endParaRPr lang="en-US" altLang="zh-CN" sz="900" b="0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/>
                        <a:cs typeface="Arial" panose="020B0604020202020204" pitchFamily="34" charset="0"/>
                      </a:endParaRPr>
                    </a:p>
                  </a:txBody>
                  <a:tcPr marL="108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Calibri" panose="020F0502020204030204"/>
                        <a:cs typeface="Arial" panose="020B0604020202020204" pitchFamily="34" charset="0"/>
                      </a:endParaRPr>
                    </a:p>
                  </a:txBody>
                  <a:tcPr marL="36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313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MY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Performance Management</a:t>
                      </a:r>
                      <a:endParaRPr lang="en-US" altLang="zh-CN" sz="900" b="0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/>
                        <a:cs typeface="Arial" panose="020B0604020202020204" pitchFamily="34" charset="0"/>
                      </a:endParaRPr>
                    </a:p>
                  </a:txBody>
                  <a:tcPr marL="108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Calibri" panose="020F0502020204030204"/>
                        <a:cs typeface="Arial" panose="020B0604020202020204" pitchFamily="34" charset="0"/>
                      </a:endParaRPr>
                    </a:p>
                  </a:txBody>
                  <a:tcPr marL="36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2" marR="9842" marT="9842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68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MY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Configuration Management</a:t>
                      </a:r>
                      <a:endParaRPr lang="en-US" altLang="zh-CN" sz="900" b="0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/>
                        <a:cs typeface="Arial" panose="020B0604020202020204" pitchFamily="34" charset="0"/>
                      </a:endParaRPr>
                    </a:p>
                  </a:txBody>
                  <a:tcPr marL="108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Calibri" panose="020F0502020204030204"/>
                        <a:cs typeface="Arial" panose="020B0604020202020204" pitchFamily="34" charset="0"/>
                      </a:endParaRPr>
                    </a:p>
                  </a:txBody>
                  <a:tcPr marL="36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2" marR="9842" marT="9842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666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MY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Network Mapping and Visualization</a:t>
                      </a:r>
                      <a:endParaRPr lang="en-US" altLang="zh-CN" sz="900" b="0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/>
                        <a:cs typeface="Arial" panose="020B0604020202020204" pitchFamily="34" charset="0"/>
                      </a:endParaRPr>
                    </a:p>
                  </a:txBody>
                  <a:tcPr marL="108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Calibri" panose="020F0502020204030204"/>
                        <a:cs typeface="Arial" panose="020B0604020202020204" pitchFamily="34" charset="0"/>
                      </a:endParaRPr>
                    </a:p>
                  </a:txBody>
                  <a:tcPr marL="36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295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MY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Network Inventory Management</a:t>
                      </a:r>
                      <a:endParaRPr lang="en-US" altLang="zh-CN" sz="900" b="0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/>
                        <a:cs typeface="Arial" panose="020B0604020202020204" pitchFamily="34" charset="0"/>
                      </a:endParaRPr>
                    </a:p>
                  </a:txBody>
                  <a:tcPr marL="108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Calibri" panose="020F0502020204030204"/>
                        <a:cs typeface="Arial" panose="020B0604020202020204" pitchFamily="34" charset="0"/>
                      </a:endParaRPr>
                    </a:p>
                  </a:txBody>
                  <a:tcPr marL="36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2" marR="9842" marT="9842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998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MY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Network Security Management</a:t>
                      </a:r>
                      <a:endParaRPr lang="en-US" altLang="zh-CN" sz="900" b="0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/>
                        <a:cs typeface="Arial" panose="020B0604020202020204" pitchFamily="34" charset="0"/>
                      </a:endParaRPr>
                    </a:p>
                  </a:txBody>
                  <a:tcPr marL="108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Calibri" panose="020F0502020204030204"/>
                        <a:cs typeface="Arial" panose="020B0604020202020204" pitchFamily="34" charset="0"/>
                      </a:endParaRPr>
                    </a:p>
                  </a:txBody>
                  <a:tcPr marL="36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2" marR="9842" marT="9842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781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MY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Scalability and Performance</a:t>
                      </a:r>
                      <a:endParaRPr lang="en-US" altLang="zh-CN" sz="900" b="0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/>
                        <a:cs typeface="Arial" panose="020B0604020202020204" pitchFamily="34" charset="0"/>
                      </a:endParaRPr>
                    </a:p>
                  </a:txBody>
                  <a:tcPr marL="108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Calibri" panose="020F0502020204030204"/>
                        <a:cs typeface="Arial" panose="020B0604020202020204" pitchFamily="34" charset="0"/>
                      </a:endParaRPr>
                    </a:p>
                  </a:txBody>
                  <a:tcPr marL="36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2" marR="9842" marT="98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662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MY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User Interface (UI) and User Convenience</a:t>
                      </a:r>
                      <a:endParaRPr lang="en-US" altLang="zh-CN" sz="900" b="0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/>
                        <a:cs typeface="Arial" panose="020B0604020202020204" pitchFamily="34" charset="0"/>
                      </a:endParaRPr>
                    </a:p>
                  </a:txBody>
                  <a:tcPr marL="108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Calibri" panose="020F0502020204030204"/>
                        <a:cs typeface="Arial" panose="020B0604020202020204" pitchFamily="34" charset="0"/>
                      </a:endParaRPr>
                    </a:p>
                  </a:txBody>
                  <a:tcPr marL="36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2" marR="9842" marT="9842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4172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MY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Integration and Compatibility</a:t>
                      </a:r>
                      <a:endParaRPr lang="en-US" altLang="zh-CN" sz="900" b="0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/>
                        <a:cs typeface="Arial" panose="020B0604020202020204" pitchFamily="34" charset="0"/>
                      </a:endParaRPr>
                    </a:p>
                  </a:txBody>
                  <a:tcPr marL="108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Calibri" panose="020F0502020204030204"/>
                        <a:cs typeface="Arial" panose="020B0604020202020204" pitchFamily="34" charset="0"/>
                      </a:endParaRPr>
                    </a:p>
                  </a:txBody>
                  <a:tcPr marL="36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2" marR="9842" marT="9842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58728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MY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fontAlgn="ctr"/>
                      <a:r>
                        <a:rPr lang="en-MY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Supplier Support and Reputation</a:t>
                      </a:r>
                    </a:p>
                    <a:p>
                      <a:pPr algn="l" fontAlgn="ctr"/>
                      <a:endParaRPr lang="en-US" altLang="zh-CN" sz="900" b="0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/>
                        <a:cs typeface="Arial" panose="020B0604020202020204" pitchFamily="34" charset="0"/>
                      </a:endParaRPr>
                    </a:p>
                  </a:txBody>
                  <a:tcPr marL="108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Calibri" panose="020F0502020204030204"/>
                        <a:cs typeface="Arial" panose="020B0604020202020204" pitchFamily="34" charset="0"/>
                      </a:endParaRPr>
                    </a:p>
                  </a:txBody>
                  <a:tcPr marL="36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3" marR="9843" marT="984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3" marR="9843" marT="984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944" y="0"/>
            <a:ext cx="12192000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ms-MY"/>
              <a:t>22</a:t>
            </a:fld>
            <a:endParaRPr lang="ms-MY"/>
          </a:p>
        </p:txBody>
      </p:sp>
      <p:sp>
        <p:nvSpPr>
          <p:cNvPr id="2401" name="Google Shape;2401;p105"/>
          <p:cNvSpPr txBox="1"/>
          <p:nvPr/>
        </p:nvSpPr>
        <p:spPr>
          <a:xfrm>
            <a:off x="137567" y="133971"/>
            <a:ext cx="12328759" cy="7351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342900">
              <a:buSzPts val="2700"/>
            </a:pPr>
            <a:r>
              <a:rPr lang="ms-MY" sz="2700" b="1"/>
              <a:t>12. PERINCIAN KOS: (D) RANGKAIAN DAN PERALATAN RANGKAIAN</a:t>
            </a:r>
            <a:endParaRPr sz="2700" b="1">
              <a:solidFill>
                <a:schemeClr val="dk1"/>
              </a:solidFill>
            </a:endParaRPr>
          </a:p>
        </p:txBody>
      </p:sp>
      <p:sp>
        <p:nvSpPr>
          <p:cNvPr id="2400" name="Google Shape;2400;p105"/>
          <p:cNvSpPr txBox="1"/>
          <p:nvPr/>
        </p:nvSpPr>
        <p:spPr>
          <a:xfrm>
            <a:off x="692554" y="599456"/>
            <a:ext cx="7632700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>
              <a:buClr>
                <a:schemeClr val="dk1"/>
              </a:buClr>
              <a:buSzPts val="1800"/>
            </a:pPr>
            <a:r>
              <a:rPr lang="ms-MY" sz="1800" b="1" u="sng" dirty="0">
                <a:solidFill>
                  <a:schemeClr val="dk1"/>
                </a:solidFill>
              </a:rPr>
              <a:t>Perincian Peruntukan</a:t>
            </a:r>
            <a:r>
              <a:rPr lang="ms-MY" sz="1800" dirty="0">
                <a:solidFill>
                  <a:schemeClr val="dk1"/>
                </a:solidFill>
              </a:rPr>
              <a:t>: </a:t>
            </a:r>
          </a:p>
        </p:txBody>
      </p:sp>
      <p:graphicFrame>
        <p:nvGraphicFramePr>
          <p:cNvPr id="6" name="Table 5"/>
          <p:cNvGraphicFramePr/>
          <p:nvPr>
            <p:custDataLst>
              <p:tags r:id="rId1"/>
            </p:custDataLst>
          </p:nvPr>
        </p:nvGraphicFramePr>
        <p:xfrm>
          <a:off x="436878" y="968744"/>
          <a:ext cx="11755124" cy="5242323"/>
        </p:xfrm>
        <a:graphic>
          <a:graphicData uri="http://schemas.openxmlformats.org/drawingml/2006/table">
            <a:tbl>
              <a:tblPr/>
              <a:tblGrid>
                <a:gridCol w="4649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979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936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03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184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5033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7939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2818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300" b="1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BIL.</a:t>
                      </a: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1300" b="1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PERKARA</a:t>
                      </a: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300" b="1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KUANTITI</a:t>
                      </a: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300" b="1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HARGA SEUNIT</a:t>
                      </a:r>
                    </a:p>
                    <a:p>
                      <a:pPr algn="ctr" fontAlgn="ctr"/>
                      <a:r>
                        <a:rPr lang="en-US" altLang="zh-CN" sz="1300" b="1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(RM)</a:t>
                      </a: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300" b="1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JUMLAH</a:t>
                      </a:r>
                    </a:p>
                    <a:p>
                      <a:pPr algn="ctr" fontAlgn="ctr"/>
                      <a:r>
                        <a:rPr lang="en-US" altLang="zh-CN" sz="1300" b="1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(RM)</a:t>
                      </a: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300" b="1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CATATAN</a:t>
                      </a: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2704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altLang="zh-CN" sz="1500" b="1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(D) RANGKAIAN DAN PERALATAN RANGKAIAN</a:t>
                      </a: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3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CN" sz="13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13"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US" altLang="zh-CN" sz="13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80,000.00</a:t>
                      </a: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13"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US" altLang="zh-CN" sz="13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80,000.00</a:t>
                      </a: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13">
                  <a:txBody>
                    <a:bodyPr/>
                    <a:lstStyle/>
                    <a:p>
                      <a:pPr algn="l" fontAlgn="ctr"/>
                      <a:r>
                        <a:rPr lang="en-US" sz="13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 panose="020F0502020204030204"/>
                          <a:cs typeface="Arial" panose="020B0604020202020204" pitchFamily="34" charset="0"/>
                        </a:rPr>
                        <a:t>Akan </a:t>
                      </a:r>
                      <a:r>
                        <a:rPr lang="en-US" sz="1300" b="0" i="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 panose="020F0502020204030204"/>
                          <a:cs typeface="Arial" panose="020B0604020202020204" pitchFamily="34" charset="0"/>
                        </a:rPr>
                        <a:t>dipasang</a:t>
                      </a:r>
                      <a:r>
                        <a:rPr lang="en-US" sz="13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 panose="020F0502020204030204"/>
                          <a:cs typeface="Arial" panose="020B0604020202020204" pitchFamily="34" charset="0"/>
                        </a:rPr>
                        <a:t> pada server hospital </a:t>
                      </a:r>
                      <a:r>
                        <a:rPr lang="en-US" sz="1300" b="0" i="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 panose="020F0502020204030204"/>
                          <a:cs typeface="Arial" panose="020B0604020202020204" pitchFamily="34" charset="0"/>
                        </a:rPr>
                        <a:t>cheras</a:t>
                      </a:r>
                      <a:r>
                        <a:rPr lang="en-US" sz="13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 panose="020F0502020204030204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300" b="0" i="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 panose="020F0502020204030204"/>
                          <a:cs typeface="Arial" panose="020B0604020202020204" pitchFamily="34" charset="0"/>
                        </a:rPr>
                        <a:t>dengan</a:t>
                      </a:r>
                      <a:r>
                        <a:rPr lang="en-US" sz="13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 panose="020F0502020204030204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300" b="0" i="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 panose="020F0502020204030204"/>
                          <a:cs typeface="Arial" panose="020B0604020202020204" pitchFamily="34" charset="0"/>
                        </a:rPr>
                        <a:t>kadar</a:t>
                      </a:r>
                      <a:r>
                        <a:rPr lang="en-US" sz="13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 panose="020F0502020204030204"/>
                          <a:cs typeface="Arial" panose="020B0604020202020204" pitchFamily="34" charset="0"/>
                        </a:rPr>
                        <a:t> 14 </a:t>
                      </a:r>
                      <a:r>
                        <a:rPr lang="en-US" sz="1300" b="0" i="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 panose="020F0502020204030204"/>
                          <a:cs typeface="Arial" panose="020B0604020202020204" pitchFamily="34" charset="0"/>
                        </a:rPr>
                        <a:t>peranti</a:t>
                      </a:r>
                      <a:endParaRPr sz="1300" b="0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Calibri" panose="020F0502020204030204"/>
                        <a:cs typeface="Arial" panose="020B0604020202020204" pitchFamily="34" charset="0"/>
                      </a:endParaRP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1121">
                <a:tc rowSpan="1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CN" sz="13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10.</a:t>
                      </a: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altLang="zh-CN" sz="1000" b="1" i="0" dirty="0">
                          <a:solidFill>
                            <a:schemeClr val="accent3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1000" b="1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Network Management System</a:t>
                      </a:r>
                      <a:r>
                        <a:rPr lang="en-US" altLang="zh-CN" sz="1000" b="1" i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 :-</a:t>
                      </a:r>
                      <a:endParaRPr lang="en-US" altLang="zh-CN" sz="1000" b="1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" panose="020B0604020202020204"/>
                        <a:cs typeface="Arial" panose="020B0604020202020204" pitchFamily="34" charset="0"/>
                      </a:endParaRP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9842" marR="9842" marT="98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3" marR="9843" marT="984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3" marR="9843" marT="984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2" marR="9842" marT="98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050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2" marR="9842" marT="9842" marB="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MY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Network Monitoring</a:t>
                      </a:r>
                      <a:endParaRPr lang="en-US" altLang="zh-CN" sz="900" b="0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/>
                        <a:cs typeface="Arial" panose="020B0604020202020204" pitchFamily="34" charset="0"/>
                      </a:endParaRPr>
                    </a:p>
                  </a:txBody>
                  <a:tcPr marL="108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 panose="020F0502020204030204"/>
                          <a:cs typeface="Arial" panose="020B0604020202020204" pitchFamily="34" charset="0"/>
                        </a:rPr>
                        <a:t>Collect data on network</a:t>
                      </a:r>
                      <a:r>
                        <a:rPr lang="en-US" sz="900" b="0" i="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 panose="020F0502020204030204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9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 panose="020F0502020204030204"/>
                          <a:cs typeface="Arial" panose="020B0604020202020204" pitchFamily="34" charset="0"/>
                        </a:rPr>
                        <a:t>performance metrics such as bandwidth</a:t>
                      </a:r>
                      <a:r>
                        <a:rPr lang="en-US" sz="900" b="0" i="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 panose="020F0502020204030204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9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 panose="020F0502020204030204"/>
                          <a:cs typeface="Arial" panose="020B0604020202020204" pitchFamily="34" charset="0"/>
                        </a:rPr>
                        <a:t>utilization, latency, packet loss, CPU and memory usage and other relevant</a:t>
                      </a:r>
                      <a:r>
                        <a:rPr lang="en-US" sz="900" b="0" i="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 panose="020F0502020204030204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9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 panose="020F0502020204030204"/>
                          <a:cs typeface="Arial" panose="020B0604020202020204" pitchFamily="34" charset="0"/>
                        </a:rPr>
                        <a:t>statistics</a:t>
                      </a:r>
                    </a:p>
                  </a:txBody>
                  <a:tcPr marL="108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2" marR="9842" marT="98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2" marR="9842" marT="984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2" marR="9842" marT="984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2" marR="9842" marT="98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135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MY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Fault Management</a:t>
                      </a:r>
                      <a:endParaRPr lang="en-US" altLang="zh-CN" sz="900" b="0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/>
                        <a:cs typeface="Arial" panose="020B0604020202020204" pitchFamily="34" charset="0"/>
                      </a:endParaRPr>
                    </a:p>
                  </a:txBody>
                  <a:tcPr marL="108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 panose="020F0502020204030204"/>
                          <a:cs typeface="Arial" panose="020B0604020202020204" pitchFamily="34" charset="0"/>
                        </a:rPr>
                        <a:t>Predictive analytic function: Provide threshold alert on trend projections and</a:t>
                      </a:r>
                    </a:p>
                    <a:p>
                      <a:pPr algn="l" fontAlgn="ctr"/>
                      <a:r>
                        <a:rPr lang="en-US" sz="9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 panose="020F0502020204030204"/>
                          <a:cs typeface="Arial" panose="020B0604020202020204" pitchFamily="34" charset="0"/>
                        </a:rPr>
                        <a:t>network anomalies, accelerating issue resolution by quickly identifying root</a:t>
                      </a:r>
                      <a:r>
                        <a:rPr lang="en-US" sz="900" b="0" i="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 panose="020F0502020204030204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9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 panose="020F0502020204030204"/>
                          <a:cs typeface="Arial" panose="020B0604020202020204" pitchFamily="34" charset="0"/>
                        </a:rPr>
                        <a:t>causes</a:t>
                      </a:r>
                    </a:p>
                  </a:txBody>
                  <a:tcPr marL="108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135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MY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Performance Management</a:t>
                      </a:r>
                      <a:endParaRPr lang="en-US" altLang="zh-CN" sz="900" b="0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/>
                        <a:cs typeface="Arial" panose="020B0604020202020204" pitchFamily="34" charset="0"/>
                      </a:endParaRPr>
                    </a:p>
                  </a:txBody>
                  <a:tcPr marL="108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 panose="020F0502020204030204"/>
                          <a:cs typeface="Arial" panose="020B0604020202020204" pitchFamily="34" charset="0"/>
                        </a:rPr>
                        <a:t>Performance Analysis and Reporting: The NMS should offer tools for analyzing</a:t>
                      </a:r>
                    </a:p>
                    <a:p>
                      <a:pPr algn="l" fontAlgn="ctr"/>
                      <a:r>
                        <a:rPr lang="en-US" sz="9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 panose="020F0502020204030204"/>
                          <a:cs typeface="Arial" panose="020B0604020202020204" pitchFamily="34" charset="0"/>
                        </a:rPr>
                        <a:t>historical data, generating reports and visualizing network performance trends. </a:t>
                      </a:r>
                    </a:p>
                  </a:txBody>
                  <a:tcPr marL="108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2" marR="9842" marT="9842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135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MY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Configuration Management</a:t>
                      </a:r>
                      <a:endParaRPr lang="en-US" altLang="zh-CN" sz="900" b="0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/>
                        <a:cs typeface="Arial" panose="020B0604020202020204" pitchFamily="34" charset="0"/>
                      </a:endParaRPr>
                    </a:p>
                  </a:txBody>
                  <a:tcPr marL="108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 panose="020F0502020204030204"/>
                          <a:cs typeface="Arial" panose="020B0604020202020204" pitchFamily="34" charset="0"/>
                        </a:rPr>
                        <a:t>Layer 2/3 number of innovative discovery technologies: Including ARP, SNMP,</a:t>
                      </a:r>
                    </a:p>
                    <a:p>
                      <a:pPr algn="l" fontAlgn="ctr"/>
                      <a:r>
                        <a:rPr lang="en-US" sz="9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 panose="020F0502020204030204"/>
                          <a:cs typeface="Arial" panose="020B0604020202020204" pitchFamily="34" charset="0"/>
                        </a:rPr>
                        <a:t>SSH, NetFlow, Virtual Infrastructure Management, IP addressing, ICMP and</a:t>
                      </a:r>
                      <a:r>
                        <a:rPr lang="en-US" sz="900" b="0" i="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 panose="020F0502020204030204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9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 panose="020F0502020204030204"/>
                          <a:cs typeface="Arial" panose="020B0604020202020204" pitchFamily="34" charset="0"/>
                        </a:rPr>
                        <a:t>LLDP </a:t>
                      </a:r>
                    </a:p>
                  </a:txBody>
                  <a:tcPr marL="108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2" marR="9842" marT="9842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800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MY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Network Mapping and Visualization</a:t>
                      </a:r>
                      <a:endParaRPr lang="en-US" altLang="zh-CN" sz="900" b="0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/>
                        <a:cs typeface="Arial" panose="020B0604020202020204" pitchFamily="34" charset="0"/>
                      </a:endParaRPr>
                    </a:p>
                  </a:txBody>
                  <a:tcPr marL="108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 panose="020F0502020204030204"/>
                          <a:cs typeface="Arial" panose="020B0604020202020204" pitchFamily="34" charset="0"/>
                        </a:rPr>
                        <a:t>Network Mapping and Visualization: The</a:t>
                      </a:r>
                      <a:r>
                        <a:rPr lang="en-US" sz="900" b="0" i="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 panose="020F0502020204030204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9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 panose="020F0502020204030204"/>
                          <a:cs typeface="Arial" panose="020B0604020202020204" pitchFamily="34" charset="0"/>
                        </a:rPr>
                        <a:t>NMS topology</a:t>
                      </a:r>
                    </a:p>
                  </a:txBody>
                  <a:tcPr marL="108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135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MY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Network Inventory Management</a:t>
                      </a:r>
                      <a:endParaRPr lang="en-US" altLang="zh-CN" sz="900" b="0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/>
                        <a:cs typeface="Arial" panose="020B0604020202020204" pitchFamily="34" charset="0"/>
                      </a:endParaRPr>
                    </a:p>
                  </a:txBody>
                  <a:tcPr marL="108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 panose="020F0502020204030204"/>
                          <a:cs typeface="Arial" panose="020B0604020202020204" pitchFamily="34" charset="0"/>
                        </a:rPr>
                        <a:t>Device Discovery and Auto-Discovery</a:t>
                      </a:r>
                      <a:r>
                        <a:rPr lang="en-US" sz="900" b="0" i="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 panose="020F0502020204030204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9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 panose="020F0502020204030204"/>
                          <a:cs typeface="Arial" panose="020B0604020202020204" pitchFamily="34" charset="0"/>
                        </a:rPr>
                        <a:t>discovering network devices</a:t>
                      </a:r>
                    </a:p>
                    <a:p>
                      <a:pPr algn="l" fontAlgn="ctr"/>
                      <a:r>
                        <a:rPr lang="en-US" sz="9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 panose="020F0502020204030204"/>
                          <a:cs typeface="Arial" panose="020B0604020202020204" pitchFamily="34" charset="0"/>
                        </a:rPr>
                        <a:t>automatically, including switches, routers,</a:t>
                      </a:r>
                      <a:r>
                        <a:rPr lang="en-US" sz="900" b="0" i="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 panose="020F0502020204030204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9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 panose="020F0502020204030204"/>
                          <a:cs typeface="Arial" panose="020B0604020202020204" pitchFamily="34" charset="0"/>
                        </a:rPr>
                        <a:t>servers and other network components</a:t>
                      </a:r>
                    </a:p>
                    <a:p>
                      <a:pPr algn="l" fontAlgn="ctr"/>
                      <a:endParaRPr lang="en-US" sz="900" b="0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Calibri" panose="020F0502020204030204"/>
                        <a:cs typeface="Arial" panose="020B0604020202020204" pitchFamily="34" charset="0"/>
                      </a:endParaRPr>
                    </a:p>
                  </a:txBody>
                  <a:tcPr marL="108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2" marR="9842" marT="9842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050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MY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Network Security Management</a:t>
                      </a:r>
                      <a:endParaRPr lang="en-US" altLang="zh-CN" sz="900" b="0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/>
                        <a:cs typeface="Arial" panose="020B0604020202020204" pitchFamily="34" charset="0"/>
                      </a:endParaRPr>
                    </a:p>
                  </a:txBody>
                  <a:tcPr marL="108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 panose="020F0502020204030204"/>
                          <a:cs typeface="Arial" panose="020B0604020202020204" pitchFamily="34" charset="0"/>
                        </a:rPr>
                        <a:t>Alerting and Notification: The NMS should be able to generate alerts and notifications based on predefined thresholds </a:t>
                      </a:r>
                    </a:p>
                  </a:txBody>
                  <a:tcPr marL="108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2" marR="9842" marT="9842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135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MY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Scalability and Performance</a:t>
                      </a:r>
                      <a:endParaRPr lang="en-US" altLang="zh-CN" sz="900" b="0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/>
                        <a:cs typeface="Arial" panose="020B0604020202020204" pitchFamily="34" charset="0"/>
                      </a:endParaRPr>
                    </a:p>
                  </a:txBody>
                  <a:tcPr marL="108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 panose="020F0502020204030204"/>
                          <a:cs typeface="Arial" panose="020B0604020202020204" pitchFamily="34" charset="0"/>
                        </a:rPr>
                        <a:t>Able to collects statistics on devices performance, alarm data, traps, user data</a:t>
                      </a:r>
                    </a:p>
                    <a:p>
                      <a:pPr algn="l" fontAlgn="ctr"/>
                      <a:r>
                        <a:rPr lang="en-US" sz="9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 panose="020F0502020204030204"/>
                          <a:cs typeface="Arial" panose="020B0604020202020204" pitchFamily="34" charset="0"/>
                        </a:rPr>
                        <a:t>and analyzes the collected statistics to perform root cause </a:t>
                      </a:r>
                    </a:p>
                  </a:txBody>
                  <a:tcPr marL="108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2" marR="9842" marT="98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965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MY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User Interface (UI) and User Convenience</a:t>
                      </a:r>
                      <a:endParaRPr lang="en-US" altLang="zh-CN" sz="900" b="0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/>
                        <a:cs typeface="Arial" panose="020B0604020202020204" pitchFamily="34" charset="0"/>
                      </a:endParaRPr>
                    </a:p>
                  </a:txBody>
                  <a:tcPr marL="108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 panose="020F0502020204030204"/>
                          <a:cs typeface="Arial" panose="020B0604020202020204" pitchFamily="34" charset="0"/>
                        </a:rPr>
                        <a:t>Able to produce reporting and monitoring</a:t>
                      </a:r>
                    </a:p>
                  </a:txBody>
                  <a:tcPr marL="108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2" marR="9842" marT="9842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442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MY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Integration and Compatibility</a:t>
                      </a:r>
                      <a:endParaRPr lang="en-US" altLang="zh-CN" sz="900" b="0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/>
                        <a:cs typeface="Arial" panose="020B0604020202020204" pitchFamily="34" charset="0"/>
                      </a:endParaRPr>
                    </a:p>
                  </a:txBody>
                  <a:tcPr marL="108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 panose="020F0502020204030204"/>
                          <a:cs typeface="Arial" panose="020B0604020202020204" pitchFamily="34" charset="0"/>
                        </a:rPr>
                        <a:t>Simple Network Management Protocol</a:t>
                      </a:r>
                      <a:r>
                        <a:rPr lang="en-US" sz="900" b="0" i="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 panose="020F0502020204030204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9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 panose="020F0502020204030204"/>
                          <a:cs typeface="Arial" panose="020B0604020202020204" pitchFamily="34" charset="0"/>
                        </a:rPr>
                        <a:t>(SNMP)</a:t>
                      </a:r>
                    </a:p>
                    <a:p>
                      <a:pPr algn="l" fontAlgn="ctr"/>
                      <a:r>
                        <a:rPr lang="en-US" sz="9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 panose="020F0502020204030204"/>
                          <a:cs typeface="Arial" panose="020B0604020202020204" pitchFamily="34" charset="0"/>
                        </a:rPr>
                        <a:t>Syslog</a:t>
                      </a:r>
                    </a:p>
                    <a:p>
                      <a:pPr algn="l" fontAlgn="ctr"/>
                      <a:r>
                        <a:rPr lang="en-US" sz="9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 panose="020F0502020204030204"/>
                          <a:cs typeface="Arial" panose="020B0604020202020204" pitchFamily="34" charset="0"/>
                        </a:rPr>
                        <a:t>Application Programming Interface</a:t>
                      </a:r>
                      <a:r>
                        <a:rPr lang="en-US" sz="900" b="0" i="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 panose="020F0502020204030204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9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 panose="020F0502020204030204"/>
                          <a:cs typeface="Arial" panose="020B0604020202020204" pitchFamily="34" charset="0"/>
                        </a:rPr>
                        <a:t>(API)</a:t>
                      </a:r>
                    </a:p>
                  </a:txBody>
                  <a:tcPr marL="108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2" marR="9842" marT="9842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4050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MY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fontAlgn="ctr"/>
                      <a:r>
                        <a:rPr lang="en-MY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Supplier Support and Reputation</a:t>
                      </a:r>
                    </a:p>
                    <a:p>
                      <a:pPr algn="l" fontAlgn="ctr"/>
                      <a:endParaRPr lang="en-US" altLang="zh-CN" sz="900" b="0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/>
                        <a:cs typeface="Arial" panose="020B0604020202020204" pitchFamily="34" charset="0"/>
                      </a:endParaRPr>
                    </a:p>
                  </a:txBody>
                  <a:tcPr marL="108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 panose="020F0502020204030204"/>
                          <a:cs typeface="Arial" panose="020B0604020202020204" pitchFamily="34" charset="0"/>
                        </a:rPr>
                        <a:t>Firmware update and compatibility guarantee</a:t>
                      </a:r>
                    </a:p>
                  </a:txBody>
                  <a:tcPr marL="108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3" marR="9843" marT="984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3" marR="9843" marT="984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ms-MY"/>
              <a:t>23</a:t>
            </a:fld>
            <a:endParaRPr lang="ms-MY"/>
          </a:p>
        </p:txBody>
      </p:sp>
      <p:sp>
        <p:nvSpPr>
          <p:cNvPr id="2401" name="Google Shape;2401;p105"/>
          <p:cNvSpPr txBox="1"/>
          <p:nvPr/>
        </p:nvSpPr>
        <p:spPr>
          <a:xfrm>
            <a:off x="137567" y="133971"/>
            <a:ext cx="12328759" cy="7351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342900">
              <a:buSzPts val="2700"/>
            </a:pPr>
            <a:r>
              <a:rPr lang="ms-MY" sz="2700" b="1"/>
              <a:t>12. PERINCIAN KOS: (D) RANGKAIAN DAN PERALATAN RANGKAIAN</a:t>
            </a:r>
            <a:endParaRPr sz="2700" b="1">
              <a:solidFill>
                <a:schemeClr val="dk1"/>
              </a:solidFill>
            </a:endParaRPr>
          </a:p>
        </p:txBody>
      </p:sp>
      <p:sp>
        <p:nvSpPr>
          <p:cNvPr id="2400" name="Google Shape;2400;p105"/>
          <p:cNvSpPr txBox="1"/>
          <p:nvPr/>
        </p:nvSpPr>
        <p:spPr>
          <a:xfrm>
            <a:off x="708052" y="599456"/>
            <a:ext cx="7632700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>
              <a:buClr>
                <a:schemeClr val="dk1"/>
              </a:buClr>
              <a:buSzPts val="1800"/>
            </a:pPr>
            <a:r>
              <a:rPr lang="ms-MY" sz="1800" b="1" u="sng" dirty="0">
                <a:solidFill>
                  <a:schemeClr val="dk1"/>
                </a:solidFill>
              </a:rPr>
              <a:t>Perincian Peruntukan</a:t>
            </a:r>
            <a:r>
              <a:rPr lang="ms-MY" sz="1800" dirty="0">
                <a:solidFill>
                  <a:schemeClr val="dk1"/>
                </a:solidFill>
              </a:rPr>
              <a:t>: </a:t>
            </a:r>
          </a:p>
        </p:txBody>
      </p:sp>
      <p:graphicFrame>
        <p:nvGraphicFramePr>
          <p:cNvPr id="6" name="Table 5"/>
          <p:cNvGraphicFramePr/>
          <p:nvPr>
            <p:custDataLst>
              <p:tags r:id="rId1"/>
            </p:custDataLst>
          </p:nvPr>
        </p:nvGraphicFramePr>
        <p:xfrm>
          <a:off x="483061" y="1162712"/>
          <a:ext cx="11200938" cy="3669109"/>
        </p:xfrm>
        <a:graphic>
          <a:graphicData uri="http://schemas.openxmlformats.org/drawingml/2006/table">
            <a:tbl>
              <a:tblPr/>
              <a:tblGrid>
                <a:gridCol w="4430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338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000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16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842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2768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4041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6798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300" b="1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BIL.</a:t>
                      </a: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1300" b="1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PERKARA</a:t>
                      </a: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300" b="1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KUANTITI</a:t>
                      </a:r>
                    </a:p>
                    <a:p>
                      <a:pPr algn="ctr" fontAlgn="ctr"/>
                      <a:r>
                        <a:rPr lang="en-US" altLang="zh-CN" sz="1300" b="1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Per </a:t>
                      </a:r>
                    </a:p>
                    <a:p>
                      <a:pPr algn="ctr" fontAlgn="ctr"/>
                      <a:r>
                        <a:rPr lang="en-US" altLang="zh-CN" sz="1300" b="1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(Meter)</a:t>
                      </a: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300" b="1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HARGA SEUNIT</a:t>
                      </a:r>
                    </a:p>
                    <a:p>
                      <a:pPr algn="ctr" fontAlgn="ctr"/>
                      <a:r>
                        <a:rPr lang="en-US" altLang="zh-CN" sz="1300" b="1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(RM)</a:t>
                      </a: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300" b="1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JUMLAH</a:t>
                      </a:r>
                    </a:p>
                    <a:p>
                      <a:pPr algn="ctr" fontAlgn="ctr"/>
                      <a:r>
                        <a:rPr lang="en-US" altLang="zh-CN" sz="1300" b="1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(RM)</a:t>
                      </a: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300" b="1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CATATAN</a:t>
                      </a: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239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altLang="zh-CN" sz="1500" b="1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(D) RANGKAIAN DAN PERALATAN RANGKAIAN</a:t>
                      </a: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11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CN" sz="13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XX</a:t>
                      </a: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11"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US" altLang="zh-CN" sz="13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XXX.XX</a:t>
                      </a: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11"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US" altLang="zh-CN" sz="13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XXX,XXX.XX</a:t>
                      </a: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11">
                  <a:txBody>
                    <a:bodyPr/>
                    <a:lstStyle/>
                    <a:p>
                      <a:pPr algn="l" fontAlgn="ctr"/>
                      <a:endParaRPr sz="1300" b="0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Calibri" panose="020F0502020204030204"/>
                        <a:cs typeface="Arial" panose="020B0604020202020204" pitchFamily="34" charset="0"/>
                      </a:endParaRP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5075">
                <a:tc rowSpan="10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CN" sz="13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11.</a:t>
                      </a: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altLang="zh-CN" sz="900" b="1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 Fiber Optic Cable Multimode</a:t>
                      </a:r>
                      <a:r>
                        <a:rPr lang="en-US" altLang="zh-CN" sz="900" b="1" i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:-</a:t>
                      </a: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3" marR="9843" marT="984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3" marR="9843" marT="984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2" marR="9842" marT="98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875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2" marR="9842" marT="9842" marB="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MY" sz="9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/>
                          <a:cs typeface="Arial" panose="020B0604020202020204" pitchFamily="34" charset="0"/>
                          <a:sym typeface="Arial" panose="020B0604020202020204"/>
                        </a:rPr>
                        <a:t>Fiber Type</a:t>
                      </a:r>
                      <a:endParaRPr lang="en-MY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altLang="zh-CN" sz="1300" b="0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2" marR="9842" marT="98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2" marR="9842" marT="984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2" marR="9842" marT="984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2" marR="9842" marT="98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881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sz="9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/>
                          <a:cs typeface="Arial" panose="020B0604020202020204" pitchFamily="34" charset="0"/>
                          <a:sym typeface="Arial" panose="020B0604020202020204"/>
                        </a:rPr>
                        <a:t>Core Size</a:t>
                      </a:r>
                      <a:endParaRPr lang="en-MY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altLang="zh-CN" sz="1300" b="0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881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sz="9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/>
                          <a:cs typeface="Arial" panose="020B0604020202020204" pitchFamily="34" charset="0"/>
                          <a:sym typeface="Arial" panose="020B0604020202020204"/>
                        </a:rPr>
                        <a:t>Bandwidth and Data Rate</a:t>
                      </a:r>
                      <a:endParaRPr lang="en-MY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altLang="zh-CN" sz="1300" b="0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881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sz="9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/>
                          <a:cs typeface="Arial" panose="020B0604020202020204" pitchFamily="34" charset="0"/>
                          <a:sym typeface="Arial" panose="020B0604020202020204"/>
                        </a:rPr>
                        <a:t>Cable Length and Distance</a:t>
                      </a:r>
                      <a:endParaRPr lang="en-MY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altLang="zh-CN" sz="1300" b="0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19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sz="9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/>
                          <a:cs typeface="Arial" panose="020B0604020202020204" pitchFamily="34" charset="0"/>
                          <a:sym typeface="Arial" panose="020B0604020202020204"/>
                        </a:rPr>
                        <a:t>Connector</a:t>
                      </a:r>
                      <a:endParaRPr lang="en-MY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altLang="zh-CN" sz="1300" b="0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881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/>
                          <a:cs typeface="Arial" panose="020B0604020202020204" pitchFamily="34" charset="0"/>
                          <a:sym typeface="Arial" panose="020B0604020202020204"/>
                        </a:rPr>
                        <a:t>Attenuation and Signal Loss</a:t>
                      </a:r>
                      <a:endParaRPr lang="en-MY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altLang="zh-CN" sz="1300" b="0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881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Protective Layers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altLang="zh-CN" sz="1300" b="0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748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sz="9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/>
                          <a:cs typeface="Arial" panose="020B0604020202020204" pitchFamily="34" charset="0"/>
                          <a:sym typeface="Arial" panose="020B0604020202020204"/>
                        </a:rPr>
                        <a:t>Certification and Compliance</a:t>
                      </a:r>
                      <a:endParaRPr lang="en-MY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altLang="zh-CN" sz="1300" b="0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5975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MY" sz="900" kern="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Supplier Support and Warranty</a:t>
                      </a:r>
                    </a:p>
                  </a:txBody>
                  <a:tcPr marL="107950" marR="10160" marT="101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altLang="zh-CN" sz="1300" b="0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200" y="0"/>
            <a:ext cx="11988800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ms-MY"/>
              <a:t>24</a:t>
            </a:fld>
            <a:endParaRPr lang="ms-MY"/>
          </a:p>
        </p:txBody>
      </p:sp>
      <p:sp>
        <p:nvSpPr>
          <p:cNvPr id="2401" name="Google Shape;2401;p105"/>
          <p:cNvSpPr txBox="1"/>
          <p:nvPr/>
        </p:nvSpPr>
        <p:spPr>
          <a:xfrm>
            <a:off x="137567" y="133971"/>
            <a:ext cx="12328759" cy="7351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342900">
              <a:buSzPts val="2700"/>
            </a:pPr>
            <a:r>
              <a:rPr lang="ms-MY" sz="2700" b="1"/>
              <a:t>12. PERINCIAN KOS: (D) RANGKAIAN DAN PERALATAN RANGKAIAN</a:t>
            </a:r>
            <a:endParaRPr sz="2700" b="1">
              <a:solidFill>
                <a:schemeClr val="dk1"/>
              </a:solidFill>
            </a:endParaRPr>
          </a:p>
        </p:txBody>
      </p:sp>
      <p:sp>
        <p:nvSpPr>
          <p:cNvPr id="2400" name="Google Shape;2400;p105"/>
          <p:cNvSpPr txBox="1"/>
          <p:nvPr/>
        </p:nvSpPr>
        <p:spPr>
          <a:xfrm>
            <a:off x="708052" y="599456"/>
            <a:ext cx="7632700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>
              <a:buClr>
                <a:schemeClr val="dk1"/>
              </a:buClr>
              <a:buSzPts val="1800"/>
            </a:pPr>
            <a:r>
              <a:rPr lang="ms-MY" sz="1800" b="1" u="sng" dirty="0">
                <a:solidFill>
                  <a:schemeClr val="dk1"/>
                </a:solidFill>
              </a:rPr>
              <a:t>Perincian Peruntukan</a:t>
            </a:r>
            <a:r>
              <a:rPr lang="ms-MY" sz="1800" dirty="0">
                <a:solidFill>
                  <a:schemeClr val="dk1"/>
                </a:solidFill>
              </a:rPr>
              <a:t>: </a:t>
            </a:r>
          </a:p>
        </p:txBody>
      </p:sp>
      <p:graphicFrame>
        <p:nvGraphicFramePr>
          <p:cNvPr id="6" name="Table 5"/>
          <p:cNvGraphicFramePr/>
          <p:nvPr>
            <p:custDataLst>
              <p:tags r:id="rId1"/>
            </p:custDataLst>
          </p:nvPr>
        </p:nvGraphicFramePr>
        <p:xfrm>
          <a:off x="444424" y="1002671"/>
          <a:ext cx="11200938" cy="4831212"/>
        </p:xfrm>
        <a:graphic>
          <a:graphicData uri="http://schemas.openxmlformats.org/drawingml/2006/table">
            <a:tbl>
              <a:tblPr/>
              <a:tblGrid>
                <a:gridCol w="4430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25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713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16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842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2768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4041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9524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1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BIL.</a:t>
                      </a: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1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PERKARA</a:t>
                      </a: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1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KUANTITI</a:t>
                      </a:r>
                    </a:p>
                    <a:p>
                      <a:pPr algn="ctr" fontAlgn="ctr"/>
                      <a:r>
                        <a:rPr lang="en-US" altLang="zh-CN" sz="1000" b="1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Per </a:t>
                      </a:r>
                    </a:p>
                    <a:p>
                      <a:pPr algn="ctr" fontAlgn="ctr"/>
                      <a:r>
                        <a:rPr lang="en-US" altLang="zh-CN" sz="1000" b="1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(Meter)</a:t>
                      </a: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1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HARGA SEUNIT</a:t>
                      </a:r>
                    </a:p>
                    <a:p>
                      <a:pPr algn="ctr" fontAlgn="ctr"/>
                      <a:r>
                        <a:rPr lang="en-US" altLang="zh-CN" sz="1000" b="1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(RM)</a:t>
                      </a: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1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JUMLAH</a:t>
                      </a:r>
                    </a:p>
                    <a:p>
                      <a:pPr algn="ctr" fontAlgn="ctr"/>
                      <a:r>
                        <a:rPr lang="en-US" altLang="zh-CN" sz="1000" b="1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(RM)</a:t>
                      </a: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1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CATATAN</a:t>
                      </a: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6621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altLang="zh-CN" sz="1000" b="1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(D) RANGKAIAN DAN PERALATAN RANGKAIAN</a:t>
                      </a: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11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CN" sz="10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1500</a:t>
                      </a:r>
                      <a:r>
                        <a:rPr lang="en-US" altLang="zh-CN" sz="1000" b="0" i="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 m</a:t>
                      </a:r>
                      <a:endParaRPr lang="en-US" altLang="zh-CN" sz="1000" b="0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/>
                        <a:cs typeface="Arial" panose="020B0604020202020204" pitchFamily="34" charset="0"/>
                      </a:endParaRP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11"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US" altLang="zh-CN" sz="10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390.00</a:t>
                      </a: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11"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US" altLang="zh-CN" sz="10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390.00</a:t>
                      </a: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11">
                  <a:txBody>
                    <a:bodyPr/>
                    <a:lstStyle/>
                    <a:p>
                      <a:pPr algn="ctr" fontAlgn="ctr"/>
                      <a:r>
                        <a:rPr lang="en-US" sz="1000" b="0" i="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 panose="020F0502020204030204"/>
                          <a:cs typeface="Arial" panose="020B0604020202020204" pitchFamily="34" charset="0"/>
                        </a:rPr>
                        <a:t>xxxxxxx</a:t>
                      </a:r>
                      <a:endParaRPr sz="1000" b="0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Calibri" panose="020F0502020204030204"/>
                        <a:cs typeface="Arial" panose="020B0604020202020204" pitchFamily="34" charset="0"/>
                      </a:endParaRP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4546">
                <a:tc rowSpan="10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CN" sz="10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11.</a:t>
                      </a: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altLang="zh-CN" sz="1000" b="1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  Fiber Optic Cable Multimode</a:t>
                      </a:r>
                      <a:r>
                        <a:rPr lang="en-US" altLang="zh-CN" sz="1000" b="1" i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:-</a:t>
                      </a: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3" marR="9843" marT="984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3" marR="9843" marT="984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2" marR="9842" marT="98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56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2" marR="9842" marT="9842" marB="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MY" sz="10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/>
                          <a:cs typeface="Arial" panose="020B0604020202020204" pitchFamily="34" charset="0"/>
                          <a:sym typeface="Arial" panose="020B0604020202020204"/>
                        </a:rPr>
                        <a:t>Fiber Type</a:t>
                      </a:r>
                      <a:endParaRPr lang="en-MY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0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OM4</a:t>
                      </a:r>
                      <a:r>
                        <a:rPr lang="en-US" altLang="zh-CN" sz="1000" b="0" i="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altLang="zh-CN" sz="1000" b="0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2" marR="9842" marT="98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2" marR="9842" marT="984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2" marR="9842" marT="984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2" marR="9842" marT="98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809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sz="10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/>
                          <a:cs typeface="Arial" panose="020B0604020202020204" pitchFamily="34" charset="0"/>
                          <a:sym typeface="Arial" panose="020B0604020202020204"/>
                        </a:rPr>
                        <a:t>Core Size</a:t>
                      </a:r>
                      <a:endParaRPr lang="en-MY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0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50/125 µm</a:t>
                      </a:r>
                    </a:p>
                  </a:txBody>
                  <a:tcPr marL="108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00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sz="10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/>
                          <a:cs typeface="Arial" panose="020B0604020202020204" pitchFamily="34" charset="0"/>
                          <a:sym typeface="Arial" panose="020B0604020202020204"/>
                        </a:rPr>
                        <a:t>Bandwidth and Data Rate</a:t>
                      </a:r>
                      <a:endParaRPr lang="en-MY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0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10Gbps </a:t>
                      </a:r>
                      <a:r>
                        <a:rPr lang="en-US" altLang="zh-CN" sz="1000" b="0" i="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ethernet</a:t>
                      </a:r>
                      <a:r>
                        <a:rPr lang="en-US" altLang="zh-CN" sz="10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distance supports up</a:t>
                      </a:r>
                      <a:r>
                        <a:rPr lang="en-US" altLang="zh-CN" sz="1000" b="0" i="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10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 500m distance at 850nm with less</a:t>
                      </a:r>
                      <a:r>
                        <a:rPr lang="en-US" altLang="zh-CN" sz="1000" b="0" i="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altLang="zh-CN" sz="10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than 2.9 dB </a:t>
                      </a:r>
                      <a:r>
                        <a:rPr lang="en-US" altLang="zh-CN" sz="1000" b="0" i="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10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Bandwidth laser (minimum) 4,700 </a:t>
                      </a:r>
                      <a:r>
                        <a:rPr lang="en-US" altLang="zh-CN" sz="1000" b="0" i="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MHzkm</a:t>
                      </a:r>
                      <a:r>
                        <a:rPr lang="en-US" altLang="zh-CN" sz="10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@ 850 nm or 500 MHz-km @</a:t>
                      </a:r>
                      <a:r>
                        <a:rPr lang="en-US" altLang="zh-CN" sz="1000" b="0" i="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10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1,300 nm</a:t>
                      </a:r>
                    </a:p>
                  </a:txBody>
                  <a:tcPr marL="108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809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sz="10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/>
                          <a:cs typeface="Arial" panose="020B0604020202020204" pitchFamily="34" charset="0"/>
                          <a:sym typeface="Arial" panose="020B0604020202020204"/>
                        </a:rPr>
                        <a:t>Cable Length and Distance</a:t>
                      </a:r>
                      <a:endParaRPr lang="en-MY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0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1500m</a:t>
                      </a:r>
                    </a:p>
                  </a:txBody>
                  <a:tcPr marL="108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056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sz="10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/>
                          <a:cs typeface="Arial" panose="020B0604020202020204" pitchFamily="34" charset="0"/>
                          <a:sym typeface="Arial" panose="020B0604020202020204"/>
                        </a:rPr>
                        <a:t>Connector</a:t>
                      </a:r>
                      <a:endParaRPr lang="en-MY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0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Subscriber Connector (SC), Lucent</a:t>
                      </a:r>
                      <a:r>
                        <a:rPr lang="en-US" altLang="zh-CN" sz="1000" b="0" i="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10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Connector (LC)</a:t>
                      </a:r>
                    </a:p>
                  </a:txBody>
                  <a:tcPr marL="108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056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Protective Layers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0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Low Smoke Zero Halogen Riser</a:t>
                      </a:r>
                    </a:p>
                    <a:p>
                      <a:pPr algn="l" fontAlgn="ctr"/>
                      <a:r>
                        <a:rPr lang="en-US" altLang="zh-CN" sz="10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Distribution Cable, 6 Fiber, Aqua Jacket</a:t>
                      </a:r>
                    </a:p>
                  </a:txBody>
                  <a:tcPr marL="108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00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/>
                          <a:cs typeface="Arial" panose="020B0604020202020204" pitchFamily="34" charset="0"/>
                          <a:sym typeface="Arial" panose="020B0604020202020204"/>
                        </a:rPr>
                        <a:t>Attenuation and Signal Loss</a:t>
                      </a:r>
                      <a:endParaRPr lang="en-MY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0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Maximum 3.00dB/km at 850 nm, 1.5</a:t>
                      </a:r>
                    </a:p>
                    <a:p>
                      <a:pPr algn="l" fontAlgn="ctr"/>
                      <a:r>
                        <a:rPr lang="en-US" altLang="zh-CN" sz="10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dB/km at 1300 nm or 1.5 dB/km at</a:t>
                      </a:r>
                    </a:p>
                    <a:p>
                      <a:pPr algn="l" fontAlgn="ctr"/>
                      <a:r>
                        <a:rPr lang="en-US" altLang="zh-CN" sz="10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1300nm</a:t>
                      </a:r>
                    </a:p>
                  </a:txBody>
                  <a:tcPr marL="108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00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sz="10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/>
                          <a:cs typeface="Arial" panose="020B0604020202020204" pitchFamily="34" charset="0"/>
                          <a:sym typeface="Arial" panose="020B0604020202020204"/>
                        </a:rPr>
                        <a:t>Certification and Compliance</a:t>
                      </a:r>
                      <a:endParaRPr lang="en-MY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0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Standard comply TIA-492AAAD (OM4)</a:t>
                      </a:r>
                    </a:p>
                    <a:p>
                      <a:pPr algn="l" fontAlgn="ctr"/>
                      <a:r>
                        <a:rPr lang="en-US" altLang="zh-CN" sz="10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Cable Qualification Standards: ANSI/ICEA</a:t>
                      </a:r>
                    </a:p>
                    <a:p>
                      <a:pPr algn="l" fontAlgn="ctr"/>
                      <a:r>
                        <a:rPr lang="en-US" altLang="zh-CN" sz="10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S-83-596 | </a:t>
                      </a:r>
                      <a:r>
                        <a:rPr lang="en-US" altLang="zh-CN" sz="1000" b="0" i="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Telcordia</a:t>
                      </a:r>
                      <a:r>
                        <a:rPr lang="en-US" altLang="zh-CN" sz="10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GR-409 </a:t>
                      </a:r>
                    </a:p>
                  </a:txBody>
                  <a:tcPr marL="108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80981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MY" sz="1000" kern="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Supplier Support and Warranty</a:t>
                      </a:r>
                    </a:p>
                  </a:txBody>
                  <a:tcPr marL="107950" marR="10160" marT="101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0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Supported</a:t>
                      </a:r>
                    </a:p>
                  </a:txBody>
                  <a:tcPr marL="108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ms-MY"/>
              <a:t>25</a:t>
            </a:fld>
            <a:endParaRPr lang="ms-MY"/>
          </a:p>
        </p:txBody>
      </p:sp>
      <p:sp>
        <p:nvSpPr>
          <p:cNvPr id="2401" name="Google Shape;2401;p105"/>
          <p:cNvSpPr txBox="1"/>
          <p:nvPr/>
        </p:nvSpPr>
        <p:spPr>
          <a:xfrm>
            <a:off x="137567" y="133971"/>
            <a:ext cx="12328759" cy="7351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342900">
              <a:buSzPts val="2700"/>
            </a:pPr>
            <a:r>
              <a:rPr lang="ms-MY" sz="2700" b="1"/>
              <a:t>12. PERINCIAN KOS: (D) RANGKAIAN DAN PERALATAN RANGKAIAN</a:t>
            </a:r>
            <a:endParaRPr sz="2700" b="1">
              <a:solidFill>
                <a:schemeClr val="dk1"/>
              </a:solidFill>
            </a:endParaRPr>
          </a:p>
        </p:txBody>
      </p:sp>
      <p:sp>
        <p:nvSpPr>
          <p:cNvPr id="2400" name="Google Shape;2400;p105"/>
          <p:cNvSpPr txBox="1"/>
          <p:nvPr/>
        </p:nvSpPr>
        <p:spPr>
          <a:xfrm>
            <a:off x="708053" y="522406"/>
            <a:ext cx="7632700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>
              <a:buClr>
                <a:schemeClr val="dk1"/>
              </a:buClr>
              <a:buSzPts val="1800"/>
            </a:pPr>
            <a:r>
              <a:rPr lang="ms-MY" sz="1800" b="1" u="sng" dirty="0">
                <a:solidFill>
                  <a:schemeClr val="dk1"/>
                </a:solidFill>
              </a:rPr>
              <a:t>Perincian Peruntukan</a:t>
            </a:r>
            <a:r>
              <a:rPr lang="ms-MY" sz="1800" dirty="0">
                <a:solidFill>
                  <a:schemeClr val="dk1"/>
                </a:solidFill>
              </a:rPr>
              <a:t>: </a:t>
            </a:r>
          </a:p>
        </p:txBody>
      </p:sp>
      <p:graphicFrame>
        <p:nvGraphicFramePr>
          <p:cNvPr id="6" name="Table 5"/>
          <p:cNvGraphicFramePr/>
          <p:nvPr>
            <p:custDataLst>
              <p:tags r:id="rId1"/>
            </p:custDataLst>
          </p:nvPr>
        </p:nvGraphicFramePr>
        <p:xfrm>
          <a:off x="436880" y="891698"/>
          <a:ext cx="10916920" cy="5262858"/>
        </p:xfrm>
        <a:graphic>
          <a:graphicData uri="http://schemas.openxmlformats.org/drawingml/2006/table">
            <a:tbl>
              <a:tblPr/>
              <a:tblGrid>
                <a:gridCol w="4318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970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991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95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40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889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0642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5478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300" b="1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BIL.</a:t>
                      </a: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1300" b="1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PERKARA</a:t>
                      </a: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300" b="1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KUANTITI</a:t>
                      </a:r>
                    </a:p>
                    <a:p>
                      <a:pPr algn="ctr" fontAlgn="ctr"/>
                      <a:r>
                        <a:rPr lang="en-US" altLang="zh-CN" sz="1300" b="1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Per </a:t>
                      </a:r>
                    </a:p>
                    <a:p>
                      <a:pPr algn="ctr" fontAlgn="ctr"/>
                      <a:r>
                        <a:rPr lang="en-US" altLang="zh-CN" sz="1300" b="1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(Meter)</a:t>
                      </a: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300" b="1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HARGA SEUNIT</a:t>
                      </a:r>
                    </a:p>
                    <a:p>
                      <a:pPr algn="ctr" fontAlgn="ctr"/>
                      <a:r>
                        <a:rPr lang="en-US" altLang="zh-CN" sz="1300" b="1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(RM)</a:t>
                      </a: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300" b="1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JUMLAH</a:t>
                      </a:r>
                    </a:p>
                    <a:p>
                      <a:pPr algn="ctr" fontAlgn="ctr"/>
                      <a:r>
                        <a:rPr lang="en-US" altLang="zh-CN" sz="1300" b="1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(RM)</a:t>
                      </a: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300" b="1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CATATAN</a:t>
                      </a: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4555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altLang="zh-CN" sz="1500" b="1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(D) RANGKAIAN DAN PERALATAN RANGKAIAN</a:t>
                      </a: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1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CN" sz="13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XX</a:t>
                      </a: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12"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US" altLang="zh-CN" sz="13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XXX.XX</a:t>
                      </a: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12"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US" altLang="zh-CN" sz="13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XXX,XXX.XX</a:t>
                      </a: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12">
                  <a:txBody>
                    <a:bodyPr/>
                    <a:lstStyle/>
                    <a:p>
                      <a:pPr algn="l" fontAlgn="ctr"/>
                      <a:endParaRPr sz="1300" b="0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Calibri" panose="020F0502020204030204"/>
                        <a:cs typeface="Arial" panose="020B0604020202020204" pitchFamily="34" charset="0"/>
                      </a:endParaRP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630">
                <a:tc rowSpan="11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CN" sz="13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12.</a:t>
                      </a: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altLang="zh-CN" sz="900" b="1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Fiber Optic Cable </a:t>
                      </a:r>
                      <a:r>
                        <a:rPr lang="en-US" altLang="zh-CN" sz="900" b="1" i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Singlemode</a:t>
                      </a:r>
                      <a:r>
                        <a:rPr lang="en-US" altLang="zh-CN" sz="900" b="1" i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:-</a:t>
                      </a: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3" marR="9843" marT="984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3" marR="9843" marT="984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2" marR="9842" marT="98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85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2" marR="9842" marT="9842" marB="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MY" sz="9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/>
                          <a:cs typeface="Arial" panose="020B0604020202020204" pitchFamily="34" charset="0"/>
                          <a:sym typeface="Arial" panose="020B0604020202020204"/>
                        </a:rPr>
                        <a:t>Fiber Type</a:t>
                      </a:r>
                      <a:endParaRPr lang="en-MY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altLang="zh-CN" sz="1300" b="0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2" marR="9842" marT="98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2" marR="9842" marT="984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2" marR="9842" marT="984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2" marR="9842" marT="98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658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sz="9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/>
                          <a:cs typeface="Arial" panose="020B0604020202020204" pitchFamily="34" charset="0"/>
                          <a:sym typeface="Arial" panose="020B0604020202020204"/>
                        </a:rPr>
                        <a:t>Core Size</a:t>
                      </a:r>
                      <a:endParaRPr lang="en-MY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altLang="zh-CN" sz="1300" b="0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54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sz="9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/>
                          <a:cs typeface="Arial" panose="020B0604020202020204" pitchFamily="34" charset="0"/>
                          <a:sym typeface="Arial" panose="020B0604020202020204"/>
                        </a:rPr>
                        <a:t>Bandwidth and Data Rate</a:t>
                      </a:r>
                      <a:endParaRPr lang="en-MY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altLang="zh-CN" sz="1300" b="0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09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sz="9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/>
                          <a:cs typeface="Arial" panose="020B0604020202020204" pitchFamily="34" charset="0"/>
                          <a:sym typeface="Arial" panose="020B0604020202020204"/>
                        </a:rPr>
                        <a:t>Cable Length and Distance</a:t>
                      </a:r>
                      <a:endParaRPr lang="en-MY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altLang="zh-CN" sz="1300" b="0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994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sz="9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/>
                          <a:cs typeface="Arial" panose="020B0604020202020204" pitchFamily="34" charset="0"/>
                          <a:sym typeface="Arial" panose="020B0604020202020204"/>
                        </a:rPr>
                        <a:t>Connector</a:t>
                      </a:r>
                      <a:endParaRPr lang="en-MY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altLang="zh-CN" sz="1300" b="0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994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Protective layers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altLang="zh-CN" sz="1300" b="0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028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/>
                          <a:cs typeface="Arial" panose="020B0604020202020204" pitchFamily="34" charset="0"/>
                          <a:sym typeface="Arial" panose="020B0604020202020204"/>
                        </a:rPr>
                        <a:t>Attenuation and Signal Loss</a:t>
                      </a:r>
                      <a:endParaRPr lang="en-MY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altLang="zh-CN" sz="1300" b="0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919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sz="9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/>
                          <a:cs typeface="Arial" panose="020B0604020202020204" pitchFamily="34" charset="0"/>
                          <a:sym typeface="Arial" panose="020B0604020202020204"/>
                        </a:rPr>
                        <a:t>Certification and Compliance</a:t>
                      </a:r>
                      <a:endParaRPr lang="en-MY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altLang="zh-CN" sz="1300" b="0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59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MY" sz="900" kern="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Supplier Support and Warranty</a:t>
                      </a:r>
                    </a:p>
                  </a:txBody>
                  <a:tcPr marL="107950" marR="10160" marT="101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altLang="zh-CN" sz="1300" b="0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59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sz="9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/>
                          <a:cs typeface="Arial" panose="020B0604020202020204" pitchFamily="34" charset="0"/>
                          <a:sym typeface="Arial" panose="020B0604020202020204"/>
                        </a:rPr>
                        <a:t>Fiber Type</a:t>
                      </a:r>
                      <a:endParaRPr lang="en-MY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altLang="zh-CN" sz="1300" b="0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200" y="0"/>
            <a:ext cx="11988800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ms-MY"/>
              <a:t>26</a:t>
            </a:fld>
            <a:endParaRPr lang="ms-MY"/>
          </a:p>
        </p:txBody>
      </p:sp>
      <p:sp>
        <p:nvSpPr>
          <p:cNvPr id="2401" name="Google Shape;2401;p105"/>
          <p:cNvSpPr txBox="1"/>
          <p:nvPr/>
        </p:nvSpPr>
        <p:spPr>
          <a:xfrm>
            <a:off x="137567" y="133971"/>
            <a:ext cx="12328759" cy="7351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342900">
              <a:buSzPts val="2700"/>
            </a:pPr>
            <a:r>
              <a:rPr lang="ms-MY" sz="2700" b="1"/>
              <a:t>12. PERINCIAN KOS: (D) RANGKAIAN DAN PERALATAN RANGKAIAN</a:t>
            </a:r>
            <a:endParaRPr sz="2700" b="1">
              <a:solidFill>
                <a:schemeClr val="dk1"/>
              </a:solidFill>
            </a:endParaRPr>
          </a:p>
        </p:txBody>
      </p:sp>
      <p:sp>
        <p:nvSpPr>
          <p:cNvPr id="2400" name="Google Shape;2400;p105"/>
          <p:cNvSpPr txBox="1"/>
          <p:nvPr/>
        </p:nvSpPr>
        <p:spPr>
          <a:xfrm>
            <a:off x="708053" y="522406"/>
            <a:ext cx="7632700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>
              <a:buClr>
                <a:schemeClr val="dk1"/>
              </a:buClr>
              <a:buSzPts val="1800"/>
            </a:pPr>
            <a:r>
              <a:rPr lang="ms-MY" sz="1800" b="1" u="sng" dirty="0">
                <a:solidFill>
                  <a:schemeClr val="dk1"/>
                </a:solidFill>
              </a:rPr>
              <a:t>Perincian Peruntukan</a:t>
            </a:r>
            <a:r>
              <a:rPr lang="ms-MY" sz="1800" dirty="0">
                <a:solidFill>
                  <a:schemeClr val="dk1"/>
                </a:solidFill>
              </a:rPr>
              <a:t>: </a:t>
            </a:r>
          </a:p>
        </p:txBody>
      </p:sp>
      <p:graphicFrame>
        <p:nvGraphicFramePr>
          <p:cNvPr id="6" name="Table 5"/>
          <p:cNvGraphicFramePr/>
          <p:nvPr>
            <p:custDataLst>
              <p:tags r:id="rId1"/>
            </p:custDataLst>
          </p:nvPr>
        </p:nvGraphicFramePr>
        <p:xfrm>
          <a:off x="436880" y="996542"/>
          <a:ext cx="10916920" cy="4857065"/>
        </p:xfrm>
        <a:graphic>
          <a:graphicData uri="http://schemas.openxmlformats.org/drawingml/2006/table">
            <a:tbl>
              <a:tblPr/>
              <a:tblGrid>
                <a:gridCol w="4318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970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991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95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40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889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0642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5478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1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BIL.</a:t>
                      </a: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1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PERKARA</a:t>
                      </a: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1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KUANTITI</a:t>
                      </a:r>
                    </a:p>
                    <a:p>
                      <a:pPr algn="ctr" fontAlgn="ctr"/>
                      <a:r>
                        <a:rPr lang="en-US" altLang="zh-CN" sz="1000" b="1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Per </a:t>
                      </a:r>
                    </a:p>
                    <a:p>
                      <a:pPr algn="ctr" fontAlgn="ctr"/>
                      <a:r>
                        <a:rPr lang="en-US" altLang="zh-CN" sz="1000" b="1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(Meter)</a:t>
                      </a: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1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HARGA SEUNIT</a:t>
                      </a:r>
                    </a:p>
                    <a:p>
                      <a:pPr algn="ctr" fontAlgn="ctr"/>
                      <a:r>
                        <a:rPr lang="en-US" altLang="zh-CN" sz="1000" b="1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(RM)</a:t>
                      </a: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1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JUMLAH</a:t>
                      </a:r>
                    </a:p>
                    <a:p>
                      <a:pPr algn="ctr" fontAlgn="ctr"/>
                      <a:r>
                        <a:rPr lang="en-US" altLang="zh-CN" sz="1000" b="1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(RM)</a:t>
                      </a: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1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CATATAN</a:t>
                      </a: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4555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altLang="zh-CN" sz="1000" b="1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(D) RANGKAIAN DAN PERALATAN RANGKAIAN</a:t>
                      </a: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11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CN" sz="10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200m</a:t>
                      </a: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11"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US" altLang="zh-CN" sz="10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150.00</a:t>
                      </a: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11"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US" altLang="zh-CN" sz="10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150.00</a:t>
                      </a: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11">
                  <a:txBody>
                    <a:bodyPr/>
                    <a:lstStyle/>
                    <a:p>
                      <a:pPr algn="ctr" fontAlgn="ctr"/>
                      <a:r>
                        <a:rPr lang="en-US" sz="1000" b="0" i="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 panose="020F0502020204030204"/>
                          <a:cs typeface="Arial" panose="020B0604020202020204" pitchFamily="34" charset="0"/>
                        </a:rPr>
                        <a:t>xxxxxxxx</a:t>
                      </a:r>
                      <a:endParaRPr sz="1000" b="0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Calibri" panose="020F0502020204030204"/>
                        <a:cs typeface="Arial" panose="020B0604020202020204" pitchFamily="34" charset="0"/>
                      </a:endParaRP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 rowSpan="10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CN" sz="10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12.</a:t>
                      </a: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altLang="zh-CN" sz="1000" b="1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 Fiber Optic Cable </a:t>
                      </a:r>
                      <a:r>
                        <a:rPr lang="en-US" altLang="zh-CN" sz="1000" b="1" i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Singlemode</a:t>
                      </a:r>
                      <a:r>
                        <a:rPr lang="en-US" altLang="zh-CN" sz="1000" b="1" i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:-</a:t>
                      </a: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3" marR="9843" marT="984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3" marR="9843" marT="984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2" marR="9842" marT="98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85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2" marR="9842" marT="9842" marB="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MY" sz="10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/>
                          <a:cs typeface="Arial" panose="020B0604020202020204" pitchFamily="34" charset="0"/>
                          <a:sym typeface="Arial" panose="020B0604020202020204"/>
                        </a:rPr>
                        <a:t>Fiber Type</a:t>
                      </a:r>
                      <a:endParaRPr lang="en-MY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0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OS1 </a:t>
                      </a:r>
                    </a:p>
                  </a:txBody>
                  <a:tcPr marL="108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2" marR="9842" marT="98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2" marR="9842" marT="984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2" marR="9842" marT="984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2" marR="9842" marT="98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658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sz="10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/>
                          <a:cs typeface="Arial" panose="020B0604020202020204" pitchFamily="34" charset="0"/>
                          <a:sym typeface="Arial" panose="020B0604020202020204"/>
                        </a:rPr>
                        <a:t>Core Size</a:t>
                      </a:r>
                      <a:endParaRPr lang="en-MY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0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9/125 µm</a:t>
                      </a:r>
                    </a:p>
                  </a:txBody>
                  <a:tcPr marL="108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54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sz="10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/>
                          <a:cs typeface="Arial" panose="020B0604020202020204" pitchFamily="34" charset="0"/>
                          <a:sym typeface="Arial" panose="020B0604020202020204"/>
                        </a:rPr>
                        <a:t>Bandwidth and Data Rate</a:t>
                      </a:r>
                      <a:endParaRPr lang="en-MY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0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Optimum performance from 1265nm to</a:t>
                      </a:r>
                    </a:p>
                    <a:p>
                      <a:pPr algn="l" fontAlgn="ctr"/>
                      <a:r>
                        <a:rPr lang="en-US" altLang="zh-CN" sz="10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1625nm Suitable for 16-channel Course</a:t>
                      </a:r>
                    </a:p>
                    <a:p>
                      <a:pPr algn="l" fontAlgn="ctr"/>
                      <a:r>
                        <a:rPr lang="en-US" altLang="zh-CN" sz="10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Wavelength Division Multiplexing (CDDM)</a:t>
                      </a:r>
                    </a:p>
                  </a:txBody>
                  <a:tcPr marL="108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09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sz="10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/>
                          <a:cs typeface="Arial" panose="020B0604020202020204" pitchFamily="34" charset="0"/>
                          <a:sym typeface="Arial" panose="020B0604020202020204"/>
                        </a:rPr>
                        <a:t>Cable Length and Distance</a:t>
                      </a:r>
                      <a:endParaRPr lang="en-MY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000" b="0" i="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Jarak</a:t>
                      </a:r>
                      <a:r>
                        <a:rPr lang="en-US" altLang="zh-CN" sz="10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1000" b="0" i="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antara</a:t>
                      </a:r>
                      <a:r>
                        <a:rPr lang="en-US" altLang="zh-CN" sz="10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1000" b="0" i="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Coreswitch</a:t>
                      </a:r>
                      <a:r>
                        <a:rPr lang="en-US" altLang="zh-CN" sz="10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1000" b="0" i="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</a:t>
                      </a:r>
                      <a:r>
                        <a:rPr lang="en-US" altLang="zh-CN" sz="10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Distribution</a:t>
                      </a:r>
                    </a:p>
                    <a:p>
                      <a:pPr algn="l" fontAlgn="ctr"/>
                      <a:r>
                        <a:rPr lang="en-US" altLang="zh-CN" sz="10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Switch </a:t>
                      </a:r>
                      <a:r>
                        <a:rPr lang="en-US" altLang="zh-CN" sz="1000" b="0" i="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melebihi</a:t>
                      </a:r>
                      <a:r>
                        <a:rPr lang="en-US" altLang="zh-CN" sz="10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200m</a:t>
                      </a:r>
                    </a:p>
                  </a:txBody>
                  <a:tcPr marL="108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994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sz="10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/>
                          <a:cs typeface="Arial" panose="020B0604020202020204" pitchFamily="34" charset="0"/>
                          <a:sym typeface="Arial" panose="020B0604020202020204"/>
                        </a:rPr>
                        <a:t>Connector</a:t>
                      </a:r>
                      <a:endParaRPr lang="en-MY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0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Subscriber Connector (SC), Lucent</a:t>
                      </a:r>
                    </a:p>
                    <a:p>
                      <a:pPr algn="l" fontAlgn="ctr"/>
                      <a:r>
                        <a:rPr lang="en-US" altLang="zh-CN" sz="10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Connector (LC)</a:t>
                      </a:r>
                    </a:p>
                  </a:txBody>
                  <a:tcPr marL="108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994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Protective layers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0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Single mode Corrugated Steel </a:t>
                      </a:r>
                      <a:r>
                        <a:rPr lang="en-US" altLang="zh-CN" sz="1000" b="0" i="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Armoured</a:t>
                      </a:r>
                      <a:endParaRPr lang="en-US" altLang="zh-CN" sz="1000" b="0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fontAlgn="ctr"/>
                      <a:r>
                        <a:rPr lang="en-US" altLang="zh-CN" sz="10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Zero Water Peak outdoor cable</a:t>
                      </a:r>
                    </a:p>
                  </a:txBody>
                  <a:tcPr marL="108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028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/>
                          <a:cs typeface="Arial" panose="020B0604020202020204" pitchFamily="34" charset="0"/>
                          <a:sym typeface="Arial" panose="020B0604020202020204"/>
                        </a:rPr>
                        <a:t>Attenuation and Signal Loss</a:t>
                      </a:r>
                      <a:endParaRPr lang="en-MY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0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0.40 dB/km at 1310 nm and 0.30 dB/km at</a:t>
                      </a:r>
                    </a:p>
                    <a:p>
                      <a:pPr algn="l" fontAlgn="ctr"/>
                      <a:r>
                        <a:rPr lang="en-US" altLang="zh-CN" sz="10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1550 nm</a:t>
                      </a:r>
                    </a:p>
                  </a:txBody>
                  <a:tcPr marL="108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919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sz="10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/>
                          <a:cs typeface="Arial" panose="020B0604020202020204" pitchFamily="34" charset="0"/>
                          <a:sym typeface="Arial" panose="020B0604020202020204"/>
                        </a:rPr>
                        <a:t>Certification and Compliance</a:t>
                      </a:r>
                      <a:endParaRPr lang="en-MY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0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Dispersion-</a:t>
                      </a:r>
                      <a:r>
                        <a:rPr lang="en-US" altLang="zh-CN" sz="1000" b="0" i="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unshifted</a:t>
                      </a:r>
                      <a:r>
                        <a:rPr lang="en-US" altLang="zh-CN" sz="10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ITU-T G.652.D |</a:t>
                      </a:r>
                    </a:p>
                    <a:p>
                      <a:pPr algn="l" fontAlgn="ctr"/>
                      <a:r>
                        <a:rPr lang="en-US" altLang="zh-CN" sz="10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ITU-T G.657.A1 | TIA-492CAAB (OS2)</a:t>
                      </a:r>
                    </a:p>
                  </a:txBody>
                  <a:tcPr marL="108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59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MY" sz="1000" kern="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Supplier Support and Warranty</a:t>
                      </a:r>
                    </a:p>
                  </a:txBody>
                  <a:tcPr marL="107950" marR="10160" marT="101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0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Supported</a:t>
                      </a:r>
                    </a:p>
                  </a:txBody>
                  <a:tcPr marL="108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ms-MY"/>
              <a:t>27</a:t>
            </a:fld>
            <a:endParaRPr lang="ms-MY"/>
          </a:p>
        </p:txBody>
      </p:sp>
      <p:sp>
        <p:nvSpPr>
          <p:cNvPr id="2401" name="Google Shape;2401;p105"/>
          <p:cNvSpPr txBox="1"/>
          <p:nvPr/>
        </p:nvSpPr>
        <p:spPr>
          <a:xfrm>
            <a:off x="137567" y="133971"/>
            <a:ext cx="12328759" cy="7351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342900">
              <a:buSzPts val="2700"/>
            </a:pPr>
            <a:r>
              <a:rPr lang="ms-MY" sz="2700" b="1"/>
              <a:t>12. PERINCIAN KOS: (D) RANGKAIAN DAN PERALATAN RANGKAIAN</a:t>
            </a:r>
            <a:endParaRPr sz="2700" b="1">
              <a:solidFill>
                <a:schemeClr val="dk1"/>
              </a:solidFill>
            </a:endParaRPr>
          </a:p>
        </p:txBody>
      </p:sp>
      <p:sp>
        <p:nvSpPr>
          <p:cNvPr id="2400" name="Google Shape;2400;p105"/>
          <p:cNvSpPr txBox="1"/>
          <p:nvPr/>
        </p:nvSpPr>
        <p:spPr>
          <a:xfrm>
            <a:off x="723551" y="499878"/>
            <a:ext cx="7632700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>
              <a:buClr>
                <a:schemeClr val="dk1"/>
              </a:buClr>
              <a:buSzPts val="1800"/>
            </a:pPr>
            <a:r>
              <a:rPr lang="ms-MY" sz="1800" b="1" u="sng" dirty="0">
                <a:solidFill>
                  <a:schemeClr val="dk1"/>
                </a:solidFill>
              </a:rPr>
              <a:t>Perincian Peruntukan</a:t>
            </a:r>
            <a:r>
              <a:rPr lang="ms-MY" sz="1800" dirty="0">
                <a:solidFill>
                  <a:schemeClr val="dk1"/>
                </a:solidFill>
              </a:rPr>
              <a:t>: </a:t>
            </a:r>
          </a:p>
        </p:txBody>
      </p:sp>
      <p:graphicFrame>
        <p:nvGraphicFramePr>
          <p:cNvPr id="6" name="Table 5"/>
          <p:cNvGraphicFramePr/>
          <p:nvPr>
            <p:custDataLst>
              <p:tags r:id="rId1"/>
            </p:custDataLst>
          </p:nvPr>
        </p:nvGraphicFramePr>
        <p:xfrm>
          <a:off x="518001" y="882552"/>
          <a:ext cx="11567886" cy="5473805"/>
        </p:xfrm>
        <a:graphic>
          <a:graphicData uri="http://schemas.openxmlformats.org/drawingml/2006/table">
            <a:tbl>
              <a:tblPr/>
              <a:tblGrid>
                <a:gridCol w="457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86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632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01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361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7773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8432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5871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300" b="1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BIL.</a:t>
                      </a: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1300" b="1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PERKARA</a:t>
                      </a: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300" b="1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KUANTITI</a:t>
                      </a:r>
                    </a:p>
                    <a:p>
                      <a:pPr algn="ctr" fontAlgn="ctr"/>
                      <a:r>
                        <a:rPr lang="en-US" altLang="zh-CN" sz="1300" b="1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Per </a:t>
                      </a:r>
                    </a:p>
                    <a:p>
                      <a:pPr algn="ctr" fontAlgn="ctr"/>
                      <a:r>
                        <a:rPr lang="en-US" altLang="zh-CN" sz="1300" b="1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(Meter)</a:t>
                      </a: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300" b="1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HARGA SEUNIT</a:t>
                      </a:r>
                    </a:p>
                    <a:p>
                      <a:pPr algn="ctr" fontAlgn="ctr"/>
                      <a:r>
                        <a:rPr lang="en-US" altLang="zh-CN" sz="1300" b="1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(RM)</a:t>
                      </a: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300" b="1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JUMLAH</a:t>
                      </a:r>
                    </a:p>
                    <a:p>
                      <a:pPr algn="ctr" fontAlgn="ctr"/>
                      <a:r>
                        <a:rPr lang="en-US" altLang="zh-CN" sz="1300" b="1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(RM)</a:t>
                      </a: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300" b="1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CATATAN</a:t>
                      </a: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9735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altLang="zh-CN" sz="1500" b="1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(D) RANGKAIAN DAN PERALATAN RANGKAIAN</a:t>
                      </a: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11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CN" sz="13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XX</a:t>
                      </a: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11"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US" altLang="zh-CN" sz="13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XXX.XX</a:t>
                      </a: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11"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US" altLang="zh-CN" sz="13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XXX,XXX.XX</a:t>
                      </a: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11">
                  <a:txBody>
                    <a:bodyPr/>
                    <a:lstStyle/>
                    <a:p>
                      <a:pPr algn="l" fontAlgn="ctr"/>
                      <a:endParaRPr sz="1300" b="0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Calibri" panose="020F0502020204030204"/>
                        <a:cs typeface="Arial" panose="020B0604020202020204" pitchFamily="34" charset="0"/>
                      </a:endParaRP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8160">
                <a:tc rowSpan="10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CN" sz="13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13.</a:t>
                      </a: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altLang="zh-CN" sz="900" b="1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  STP Cable CAT</a:t>
                      </a:r>
                      <a:r>
                        <a:rPr lang="en-US" altLang="zh-CN" sz="900" b="1" i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6a:-</a:t>
                      </a:r>
                      <a:r>
                        <a:rPr lang="en-US" altLang="zh-CN" sz="13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</a:t>
                      </a: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3" marR="9843" marT="984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3" marR="9843" marT="984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2" marR="9842" marT="98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826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2" marR="9842" marT="9842" marB="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MY" sz="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STP Category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altLang="zh-CN" sz="1300" b="0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2" marR="9842" marT="98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2" marR="9842" marT="984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2" marR="9842" marT="984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2" marR="9842" marT="98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696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lang="en-MY" sz="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Cable Length and Distance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altLang="zh-CN" sz="1300" b="0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251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lang="en-MY" sz="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Bandwidth and Performance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altLang="zh-CN" sz="1300" b="0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154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lang="en-MY" sz="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Conductor Size and Material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altLang="zh-CN" sz="1300" b="0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386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lang="en-MY" sz="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Insulation and Protective Layers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altLang="zh-CN" sz="1300" b="0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8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lang="en-US" sz="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Cable Construction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altLang="zh-CN" sz="1300" b="0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08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lang="en-MY" sz="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Certification and Compliance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altLang="zh-CN" sz="1300" b="0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209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lang="en-MY" sz="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Quality and Trust</a:t>
                      </a:r>
                    </a:p>
                  </a:txBody>
                  <a:tcPr marL="107950" marR="10160" marT="101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altLang="zh-CN" sz="1300" b="0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236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lang="en-MY" sz="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Supplier Support and Warranty</a:t>
                      </a:r>
                    </a:p>
                  </a:txBody>
                  <a:tcPr marL="107950" marR="10160" marT="101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altLang="zh-CN" sz="1300" b="0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200" y="0"/>
            <a:ext cx="11988800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ms-MY"/>
              <a:t>28</a:t>
            </a:fld>
            <a:endParaRPr lang="ms-MY"/>
          </a:p>
        </p:txBody>
      </p:sp>
      <p:sp>
        <p:nvSpPr>
          <p:cNvPr id="2401" name="Google Shape;2401;p105"/>
          <p:cNvSpPr txBox="1"/>
          <p:nvPr/>
        </p:nvSpPr>
        <p:spPr>
          <a:xfrm>
            <a:off x="137567" y="133971"/>
            <a:ext cx="12328759" cy="7351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342900">
              <a:buSzPts val="2700"/>
            </a:pPr>
            <a:r>
              <a:rPr lang="ms-MY" sz="2700" b="1"/>
              <a:t>12. PERINCIAN KOS: (D) RANGKAIAN DAN PERALATAN RANGKAIAN</a:t>
            </a:r>
            <a:endParaRPr sz="2700" b="1">
              <a:solidFill>
                <a:schemeClr val="dk1"/>
              </a:solidFill>
            </a:endParaRPr>
          </a:p>
        </p:txBody>
      </p:sp>
      <p:sp>
        <p:nvSpPr>
          <p:cNvPr id="2400" name="Google Shape;2400;p105"/>
          <p:cNvSpPr txBox="1"/>
          <p:nvPr/>
        </p:nvSpPr>
        <p:spPr>
          <a:xfrm>
            <a:off x="723551" y="499878"/>
            <a:ext cx="7632700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>
              <a:buClr>
                <a:schemeClr val="dk1"/>
              </a:buClr>
              <a:buSzPts val="1800"/>
            </a:pPr>
            <a:r>
              <a:rPr lang="ms-MY" sz="1800" b="1" u="sng" dirty="0">
                <a:solidFill>
                  <a:schemeClr val="dk1"/>
                </a:solidFill>
              </a:rPr>
              <a:t>Perincian Peruntukan</a:t>
            </a:r>
            <a:r>
              <a:rPr lang="ms-MY" sz="1800" dirty="0">
                <a:solidFill>
                  <a:schemeClr val="dk1"/>
                </a:solidFill>
              </a:rPr>
              <a:t>: </a:t>
            </a:r>
          </a:p>
        </p:txBody>
      </p:sp>
      <p:graphicFrame>
        <p:nvGraphicFramePr>
          <p:cNvPr id="6" name="Table 5"/>
          <p:cNvGraphicFramePr/>
          <p:nvPr>
            <p:custDataLst>
              <p:tags r:id="rId1"/>
            </p:custDataLst>
          </p:nvPr>
        </p:nvGraphicFramePr>
        <p:xfrm>
          <a:off x="518001" y="882552"/>
          <a:ext cx="11567886" cy="5106284"/>
        </p:xfrm>
        <a:graphic>
          <a:graphicData uri="http://schemas.openxmlformats.org/drawingml/2006/table">
            <a:tbl>
              <a:tblPr/>
              <a:tblGrid>
                <a:gridCol w="457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86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632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01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361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7773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8432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5871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1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BIL.</a:t>
                      </a: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1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PERKARA</a:t>
                      </a: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1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KUANTITI</a:t>
                      </a:r>
                    </a:p>
                    <a:p>
                      <a:pPr algn="ctr" fontAlgn="ctr"/>
                      <a:r>
                        <a:rPr lang="en-US" altLang="zh-CN" sz="1000" b="1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Per </a:t>
                      </a:r>
                    </a:p>
                    <a:p>
                      <a:pPr algn="ctr" fontAlgn="ctr"/>
                      <a:r>
                        <a:rPr lang="en-US" altLang="zh-CN" sz="1000" b="1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(Meter)</a:t>
                      </a: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1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HARGA SEUNIT</a:t>
                      </a:r>
                    </a:p>
                    <a:p>
                      <a:pPr algn="ctr" fontAlgn="ctr"/>
                      <a:r>
                        <a:rPr lang="en-US" altLang="zh-CN" sz="1000" b="1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(RM)</a:t>
                      </a: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1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JUMLAH</a:t>
                      </a:r>
                    </a:p>
                    <a:p>
                      <a:pPr algn="ctr" fontAlgn="ctr"/>
                      <a:r>
                        <a:rPr lang="en-US" altLang="zh-CN" sz="1000" b="1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(RM)</a:t>
                      </a: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1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CATATAN</a:t>
                      </a: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9735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altLang="zh-CN" sz="1000" b="1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(D) RANGKAIAN DAN PERALATAN RANGKAIAN</a:t>
                      </a: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10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CN" sz="10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50m</a:t>
                      </a: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10"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US" altLang="zh-CN" sz="10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366.19</a:t>
                      </a: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10"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US" altLang="zh-CN" sz="10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366.19</a:t>
                      </a: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10">
                  <a:txBody>
                    <a:bodyPr/>
                    <a:lstStyle/>
                    <a:p>
                      <a:pPr algn="l" fontAlgn="ctr"/>
                      <a:r>
                        <a:rPr lang="en-US" sz="1000" b="0" i="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 panose="020F0502020204030204"/>
                          <a:cs typeface="Arial" panose="020B0604020202020204" pitchFamily="34" charset="0"/>
                        </a:rPr>
                        <a:t>Cacatan</a:t>
                      </a:r>
                      <a:r>
                        <a:rPr lang="en-US" sz="10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 panose="020F0502020204030204"/>
                          <a:cs typeface="Arial" panose="020B0604020202020204" pitchFamily="34" charset="0"/>
                        </a:rPr>
                        <a:t> : </a:t>
                      </a:r>
                      <a:r>
                        <a:rPr lang="en-US" sz="1000" b="0" i="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 panose="020F0502020204030204"/>
                          <a:cs typeface="Arial" panose="020B0604020202020204" pitchFamily="34" charset="0"/>
                        </a:rPr>
                        <a:t>xxxxxxx</a:t>
                      </a:r>
                      <a:r>
                        <a:rPr lang="en-US" sz="10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 panose="020F0502020204030204"/>
                          <a:cs typeface="Arial" panose="020B0604020202020204" pitchFamily="34" charset="0"/>
                        </a:rPr>
                        <a:t> </a:t>
                      </a:r>
                      <a:endParaRPr sz="1000" b="0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Calibri" panose="020F0502020204030204"/>
                        <a:cs typeface="Arial" panose="020B0604020202020204" pitchFamily="34" charset="0"/>
                      </a:endParaRP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8160">
                <a:tc rowSpan="9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CN" sz="10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13.</a:t>
                      </a: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altLang="zh-CN" sz="1000" b="1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  STP Cable CAT</a:t>
                      </a:r>
                      <a:r>
                        <a:rPr lang="en-US" altLang="zh-CN" sz="1000" b="1" i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6a:-</a:t>
                      </a:r>
                      <a:r>
                        <a:rPr lang="en-US" altLang="zh-CN" sz="10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</a:t>
                      </a: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3" marR="9843" marT="984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3" marR="9843" marT="984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2" marR="9842" marT="98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826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2" marR="9842" marT="9842" marB="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MY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STP Category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0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 6a</a:t>
                      </a:r>
                      <a:r>
                        <a:rPr lang="en-US" altLang="zh-CN" sz="1000" b="0" i="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STP</a:t>
                      </a:r>
                      <a:endParaRPr lang="en-US" altLang="zh-CN" sz="1000" b="0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2" marR="9842" marT="98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2" marR="9842" marT="984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2" marR="9842" marT="984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2" marR="9842" marT="98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696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lang="en-MY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Cable Length and Distance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0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50meter</a:t>
                      </a:r>
                    </a:p>
                  </a:txBody>
                  <a:tcPr marL="108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251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lang="en-MY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Bandwidth and Performance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0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Data rate: Up to 10Gbps for longer</a:t>
                      </a:r>
                    </a:p>
                    <a:p>
                      <a:pPr algn="l" fontAlgn="ctr"/>
                      <a:r>
                        <a:rPr lang="en-US" altLang="zh-CN" sz="10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distance (100m)</a:t>
                      </a:r>
                    </a:p>
                    <a:p>
                      <a:pPr algn="l" fontAlgn="ctr"/>
                      <a:r>
                        <a:rPr lang="en-US" altLang="zh-CN" sz="10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- 500 MHz frequencies</a:t>
                      </a:r>
                    </a:p>
                  </a:txBody>
                  <a:tcPr marL="108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154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lang="en-MY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Conductor Size and Material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0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 AWG stranded copper insulated with</a:t>
                      </a:r>
                    </a:p>
                    <a:p>
                      <a:pPr algn="l" fontAlgn="ctr"/>
                      <a:r>
                        <a:rPr lang="en-US" altLang="zh-CN" sz="10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foamed polyethylene</a:t>
                      </a:r>
                    </a:p>
                  </a:txBody>
                  <a:tcPr marL="108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386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lang="en-MY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Insulation and Protective Layers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0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Isolated </a:t>
                      </a:r>
                      <a:r>
                        <a:rPr lang="en-US" altLang="zh-CN" sz="1000" b="0" i="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wih</a:t>
                      </a:r>
                      <a:r>
                        <a:rPr lang="en-US" altLang="zh-CN" sz="10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Polyethylene</a:t>
                      </a:r>
                    </a:p>
                    <a:p>
                      <a:pPr algn="l" fontAlgn="ctr"/>
                      <a:r>
                        <a:rPr lang="en-US" altLang="zh-CN" sz="10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Overall shielding of the cable with</a:t>
                      </a:r>
                    </a:p>
                    <a:p>
                      <a:pPr algn="l" fontAlgn="ctr"/>
                      <a:r>
                        <a:rPr lang="en-US" altLang="zh-CN" sz="10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braided or foil shield</a:t>
                      </a:r>
                    </a:p>
                  </a:txBody>
                  <a:tcPr marL="108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8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Cable Construction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0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Twisted pair cable</a:t>
                      </a:r>
                    </a:p>
                    <a:p>
                      <a:pPr algn="l" fontAlgn="ctr"/>
                      <a:r>
                        <a:rPr lang="en-US" altLang="zh-CN" sz="10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Each pair is shielded with a foil layer</a:t>
                      </a:r>
                    </a:p>
                    <a:p>
                      <a:pPr algn="l" fontAlgn="ctr"/>
                      <a:r>
                        <a:rPr lang="en-US" altLang="zh-CN" sz="10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(individual shielding)</a:t>
                      </a:r>
                    </a:p>
                  </a:txBody>
                  <a:tcPr marL="108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08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lang="en-MY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Certification and Compliance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0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ISO/IEC 11801 Class EA, TIA/EIA-568-</a:t>
                      </a:r>
                    </a:p>
                    <a:p>
                      <a:pPr algn="l" fontAlgn="ctr"/>
                      <a:r>
                        <a:rPr lang="en-US" altLang="zh-CN" sz="10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C.2 or any equivalents</a:t>
                      </a:r>
                    </a:p>
                  </a:txBody>
                  <a:tcPr marL="108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236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lang="en-MY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Supplier Support and Warranty</a:t>
                      </a:r>
                    </a:p>
                  </a:txBody>
                  <a:tcPr marL="107950" marR="10160" marT="101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0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Support</a:t>
                      </a:r>
                    </a:p>
                  </a:txBody>
                  <a:tcPr marL="108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ms-MY"/>
              <a:t>29</a:t>
            </a:fld>
            <a:endParaRPr lang="ms-MY"/>
          </a:p>
        </p:txBody>
      </p:sp>
      <p:sp>
        <p:nvSpPr>
          <p:cNvPr id="2401" name="Google Shape;2401;p105"/>
          <p:cNvSpPr txBox="1"/>
          <p:nvPr/>
        </p:nvSpPr>
        <p:spPr>
          <a:xfrm>
            <a:off x="150446" y="55005"/>
            <a:ext cx="12328759" cy="7351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342900">
              <a:buSzPts val="2700"/>
            </a:pPr>
            <a:r>
              <a:rPr lang="ms-MY" sz="2700" b="1" dirty="0"/>
              <a:t>12. PERINCIAN KOS: (D) RANGKAIAN DAN PERALATAN RANGKAIAN</a:t>
            </a:r>
            <a:endParaRPr sz="2700" b="1" dirty="0">
              <a:solidFill>
                <a:schemeClr val="dk1"/>
              </a:solidFill>
            </a:endParaRPr>
          </a:p>
        </p:txBody>
      </p:sp>
      <p:sp>
        <p:nvSpPr>
          <p:cNvPr id="2400" name="Google Shape;2400;p105"/>
          <p:cNvSpPr txBox="1"/>
          <p:nvPr/>
        </p:nvSpPr>
        <p:spPr>
          <a:xfrm>
            <a:off x="708052" y="499878"/>
            <a:ext cx="7632700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>
              <a:buClr>
                <a:schemeClr val="dk1"/>
              </a:buClr>
              <a:buSzPts val="1800"/>
            </a:pPr>
            <a:r>
              <a:rPr lang="ms-MY" sz="1800" b="1" u="sng" dirty="0">
                <a:solidFill>
                  <a:schemeClr val="dk1"/>
                </a:solidFill>
              </a:rPr>
              <a:t>Perincian Peruntukan</a:t>
            </a:r>
            <a:r>
              <a:rPr lang="ms-MY" sz="1800" dirty="0">
                <a:solidFill>
                  <a:schemeClr val="dk1"/>
                </a:solidFill>
              </a:rPr>
              <a:t>: </a:t>
            </a:r>
          </a:p>
        </p:txBody>
      </p:sp>
      <p:graphicFrame>
        <p:nvGraphicFramePr>
          <p:cNvPr id="6" name="Table 5"/>
          <p:cNvGraphicFramePr/>
          <p:nvPr>
            <p:custDataLst>
              <p:tags r:id="rId1"/>
            </p:custDataLst>
          </p:nvPr>
        </p:nvGraphicFramePr>
        <p:xfrm>
          <a:off x="540426" y="869167"/>
          <a:ext cx="11417112" cy="5487186"/>
        </p:xfrm>
        <a:graphic>
          <a:graphicData uri="http://schemas.openxmlformats.org/drawingml/2006/table">
            <a:tbl>
              <a:tblPr/>
              <a:tblGrid>
                <a:gridCol w="4515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92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39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84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148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5717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6628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6032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300" b="1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BIL.</a:t>
                      </a: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1300" b="1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PERKARA</a:t>
                      </a: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300" b="1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KUANTITI</a:t>
                      </a:r>
                    </a:p>
                    <a:p>
                      <a:pPr algn="ctr" fontAlgn="ctr"/>
                      <a:r>
                        <a:rPr lang="en-US" altLang="zh-CN" sz="1300" b="1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Per </a:t>
                      </a:r>
                    </a:p>
                    <a:p>
                      <a:pPr algn="ctr" fontAlgn="ctr"/>
                      <a:r>
                        <a:rPr lang="en-US" altLang="zh-CN" sz="1300" b="1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(Meter)</a:t>
                      </a: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300" b="1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HARGA SEUNIT</a:t>
                      </a:r>
                    </a:p>
                    <a:p>
                      <a:pPr algn="ctr" fontAlgn="ctr"/>
                      <a:r>
                        <a:rPr lang="en-US" altLang="zh-CN" sz="1300" b="1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(RM)</a:t>
                      </a: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300" b="1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JUMLAH</a:t>
                      </a:r>
                    </a:p>
                    <a:p>
                      <a:pPr algn="ctr" fontAlgn="ctr"/>
                      <a:r>
                        <a:rPr lang="en-US" altLang="zh-CN" sz="1300" b="1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(RM)</a:t>
                      </a: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300" b="1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CATATAN</a:t>
                      </a: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0589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altLang="zh-CN" sz="1500" b="1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(D) RANGKAIAN DAN PERALATAN RANGKAIAN</a:t>
                      </a: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11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CN" sz="13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XX</a:t>
                      </a: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11"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US" altLang="zh-CN" sz="13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XXX.XX</a:t>
                      </a: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11"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US" altLang="zh-CN" sz="13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XXX,XXX.XX</a:t>
                      </a: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11">
                  <a:txBody>
                    <a:bodyPr/>
                    <a:lstStyle/>
                    <a:p>
                      <a:pPr algn="l" fontAlgn="ctr"/>
                      <a:endParaRPr sz="1300" b="0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Calibri" panose="020F0502020204030204"/>
                        <a:cs typeface="Arial" panose="020B0604020202020204" pitchFamily="34" charset="0"/>
                      </a:endParaRP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8669">
                <a:tc rowSpan="10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CN" sz="13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14.</a:t>
                      </a: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altLang="zh-CN" sz="900" b="1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  UTP Cable CAT</a:t>
                      </a:r>
                      <a:r>
                        <a:rPr lang="en-US" altLang="zh-CN" sz="900" b="1" i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6a:-</a:t>
                      </a:r>
                      <a:r>
                        <a:rPr lang="en-US" altLang="zh-CN" sz="13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</a:t>
                      </a: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3" marR="9843" marT="984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3" marR="9843" marT="984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2" marR="9842" marT="98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056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2" marR="9842" marT="9842" marB="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MY" sz="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UTP Category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altLang="zh-CN" sz="1300" b="0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2" marR="9842" marT="98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2" marR="9842" marT="984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2" marR="9842" marT="984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2" marR="9842" marT="98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988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lang="en-MY" sz="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Cable Length and Distance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altLang="zh-CN" sz="1300" b="0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246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lang="en-MY" sz="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Bandwidth and Performance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altLang="zh-CN" sz="1300" b="0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864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lang="en-MY" sz="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Conductor Size and Material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altLang="zh-CN" sz="1300" b="0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864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lang="en-MY" sz="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Insulation and Protective Layers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altLang="zh-CN" sz="1300" b="0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9843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lang="en-US" sz="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Cable Construction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altLang="zh-CN" sz="1300" b="0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225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lang="en-MY" sz="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Certification and Compliance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altLang="zh-CN" sz="1300" b="0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233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lang="en-MY" sz="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Quality and Trust</a:t>
                      </a:r>
                    </a:p>
                  </a:txBody>
                  <a:tcPr marL="107950" marR="10160" marT="101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altLang="zh-CN" sz="1300" b="0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233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lang="en-MY" sz="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Supplier Support and Warranty</a:t>
                      </a:r>
                    </a:p>
                  </a:txBody>
                  <a:tcPr marL="107950" marR="10160" marT="101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altLang="zh-CN" sz="1300" b="0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ms-MY"/>
              <a:t>3</a:t>
            </a:fld>
            <a:endParaRPr lang="ms-MY"/>
          </a:p>
        </p:txBody>
      </p:sp>
      <p:sp>
        <p:nvSpPr>
          <p:cNvPr id="2401" name="Google Shape;2401;p105"/>
          <p:cNvSpPr txBox="1"/>
          <p:nvPr/>
        </p:nvSpPr>
        <p:spPr>
          <a:xfrm>
            <a:off x="137567" y="133971"/>
            <a:ext cx="12328759" cy="7351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342900">
              <a:buSzPts val="2700"/>
            </a:pPr>
            <a:r>
              <a:rPr lang="ms-MY" sz="2700" b="1" dirty="0"/>
              <a:t>12. PERINCIAN KOS: (D) RANGKAIAN DAN PERALATAN RANGKAIAN</a:t>
            </a:r>
            <a:endParaRPr sz="2700" b="1" dirty="0">
              <a:solidFill>
                <a:schemeClr val="dk1"/>
              </a:solidFill>
            </a:endParaRPr>
          </a:p>
        </p:txBody>
      </p:sp>
      <p:sp>
        <p:nvSpPr>
          <p:cNvPr id="2400" name="Google Shape;2400;p105"/>
          <p:cNvSpPr txBox="1"/>
          <p:nvPr/>
        </p:nvSpPr>
        <p:spPr>
          <a:xfrm>
            <a:off x="701607" y="555521"/>
            <a:ext cx="7632700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>
              <a:buClr>
                <a:schemeClr val="dk1"/>
              </a:buClr>
              <a:buSzPts val="1800"/>
            </a:pPr>
            <a:r>
              <a:rPr lang="ms-MY" sz="1800" b="1" u="sng" dirty="0">
                <a:solidFill>
                  <a:schemeClr val="dk1"/>
                </a:solidFill>
              </a:rPr>
              <a:t>Perincian Peruntukan</a:t>
            </a:r>
            <a:r>
              <a:rPr lang="ms-MY" sz="1800" dirty="0">
                <a:solidFill>
                  <a:schemeClr val="dk1"/>
                </a:solidFill>
              </a:rPr>
              <a:t>: </a:t>
            </a:r>
          </a:p>
        </p:txBody>
      </p:sp>
      <p:graphicFrame>
        <p:nvGraphicFramePr>
          <p:cNvPr id="6" name="Table 5"/>
          <p:cNvGraphicFramePr/>
          <p:nvPr>
            <p:custDataLst>
              <p:tags r:id="rId1"/>
            </p:custDataLst>
          </p:nvPr>
        </p:nvGraphicFramePr>
        <p:xfrm>
          <a:off x="482770" y="1053884"/>
          <a:ext cx="11277825" cy="5556308"/>
        </p:xfrm>
        <a:graphic>
          <a:graphicData uri="http://schemas.openxmlformats.org/drawingml/2006/table">
            <a:tbl>
              <a:tblPr/>
              <a:tblGrid>
                <a:gridCol w="4460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287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270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30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951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3817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4961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2045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300" b="1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BIL.</a:t>
                      </a: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1300" b="1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PERKARA</a:t>
                      </a: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300" b="1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KUANTITI</a:t>
                      </a: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300" b="1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HARGA SEUNIT</a:t>
                      </a:r>
                    </a:p>
                    <a:p>
                      <a:pPr algn="ctr" fontAlgn="ctr"/>
                      <a:r>
                        <a:rPr lang="en-US" altLang="zh-CN" sz="1300" b="1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(RM)</a:t>
                      </a: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300" b="1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JUMLAH</a:t>
                      </a:r>
                    </a:p>
                    <a:p>
                      <a:pPr algn="ctr" fontAlgn="ctr"/>
                      <a:r>
                        <a:rPr lang="en-US" altLang="zh-CN" sz="1300" b="1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(RM)</a:t>
                      </a: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300" b="1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CATATAN</a:t>
                      </a: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0652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altLang="zh-CN" sz="1500" b="1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(D) RANGKAIAN DAN PERALATAN RANGKAIAN</a:t>
                      </a: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4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CN" sz="13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XX</a:t>
                      </a: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14"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US" altLang="zh-CN" sz="13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XXX.XX</a:t>
                      </a: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14"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US" altLang="zh-CN" sz="13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XXX,XXX.XX</a:t>
                      </a: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14">
                  <a:txBody>
                    <a:bodyPr/>
                    <a:lstStyle/>
                    <a:p>
                      <a:pPr algn="l" fontAlgn="ctr"/>
                      <a:endParaRPr sz="1300" b="0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Calibri" panose="020F0502020204030204"/>
                        <a:cs typeface="Arial" panose="020B0604020202020204" pitchFamily="34" charset="0"/>
                      </a:endParaRP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5192">
                <a:tc rowSpan="13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CN" sz="13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1.</a:t>
                      </a: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000" b="1" kern="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Core Switch :-</a:t>
                      </a:r>
                      <a:endParaRPr lang="en-MY" sz="10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160" marR="10160" marT="101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3" marR="9843" marT="984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3" marR="9843" marT="984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2" marR="9842" marT="98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253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2" marR="9842" marT="9842" marB="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900" kern="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Capacity</a:t>
                      </a:r>
                      <a:endParaRPr lang="en-MY" sz="12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195" marR="10160" marT="101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en-MY" sz="12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160" marR="10160" marT="101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2" marR="9842" marT="9842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2" marR="9842" marT="9842" marB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2" marR="9842" marT="9842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2" marR="9842" marT="9842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253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900" kern="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Performance</a:t>
                      </a:r>
                      <a:endParaRPr lang="en-MY" sz="12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195" marR="10160" marT="101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en-MY" sz="12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160" marR="10160" marT="101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253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900" kern="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Scalability</a:t>
                      </a:r>
                      <a:endParaRPr lang="en-MY" sz="12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195" marR="10160" marT="101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en-MY" sz="12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160" marR="10160" marT="101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2" marR="9842" marT="9842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253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900" kern="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Port Type and Density</a:t>
                      </a:r>
                      <a:endParaRPr lang="en-MY" sz="12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195" marR="10160" marT="101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en-MY" sz="12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160" marR="10160" marT="101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2" marR="9842" marT="9842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41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900" kern="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High Availability</a:t>
                      </a:r>
                      <a:endParaRPr lang="en-MY" sz="12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195" marR="10160" marT="101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en-MY" sz="12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160" marR="10160" marT="101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2" marR="9842" marT="9842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303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900" kern="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Network Management and Monitoring</a:t>
                      </a:r>
                      <a:endParaRPr lang="en-MY" sz="12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195" marR="10160" marT="101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en-MY" sz="12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160" marR="10160" marT="101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2" marR="9842" marT="9842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41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900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Safety Features</a:t>
                      </a:r>
                      <a:endParaRPr lang="en-MY" sz="12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195" marR="10160" marT="101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en-MY" sz="12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160" marR="10160" marT="101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2" marR="9842" marT="9842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41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900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Quality of Service (QoS)</a:t>
                      </a:r>
                      <a:endParaRPr lang="en-MY" sz="12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195" marR="10160" marT="101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en-MY" sz="12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160" marR="10160" marT="101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2" marR="9842" marT="9842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41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900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Routing Layer 3 Ability</a:t>
                      </a:r>
                      <a:endParaRPr lang="en-MY" sz="12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195" marR="10160" marT="101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en-MY" sz="12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160" marR="10160" marT="101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2" marR="9842" marT="9842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241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900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Stacking and     Virtualization </a:t>
                      </a:r>
                      <a:endParaRPr lang="en-MY" sz="12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195" marR="10160" marT="101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en-MY" sz="12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160" marR="10160" marT="101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2" marR="9842" marT="9842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241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900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Energy Efficient</a:t>
                      </a:r>
                      <a:endParaRPr lang="en-MY" sz="12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195" marR="10160" marT="101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en-MY" sz="12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160" marR="10160" marT="101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2" marR="9842" marT="9842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64190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900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Supplier Support and Future  Roadmap</a:t>
                      </a:r>
                      <a:endParaRPr lang="en-MY" sz="12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195" marR="10160" marT="101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en-MY" sz="12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160" marR="10160" marT="101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2" marR="9842" marT="9842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326" y="0"/>
            <a:ext cx="11985674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ms-MY"/>
              <a:t>30</a:t>
            </a:fld>
            <a:endParaRPr lang="ms-MY"/>
          </a:p>
        </p:txBody>
      </p:sp>
      <p:sp>
        <p:nvSpPr>
          <p:cNvPr id="2401" name="Google Shape;2401;p105"/>
          <p:cNvSpPr txBox="1"/>
          <p:nvPr/>
        </p:nvSpPr>
        <p:spPr>
          <a:xfrm>
            <a:off x="137567" y="133971"/>
            <a:ext cx="12328759" cy="7351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342900">
              <a:buSzPts val="2700"/>
            </a:pPr>
            <a:r>
              <a:rPr lang="ms-MY" sz="2700" b="1"/>
              <a:t>12. PERINCIAN KOS: (D) RANGKAIAN DAN PERALATAN RANGKAIAN</a:t>
            </a:r>
            <a:endParaRPr sz="2700" b="1">
              <a:solidFill>
                <a:schemeClr val="dk1"/>
              </a:solidFill>
            </a:endParaRPr>
          </a:p>
        </p:txBody>
      </p:sp>
      <p:sp>
        <p:nvSpPr>
          <p:cNvPr id="2400" name="Google Shape;2400;p105"/>
          <p:cNvSpPr txBox="1"/>
          <p:nvPr/>
        </p:nvSpPr>
        <p:spPr>
          <a:xfrm>
            <a:off x="708052" y="499878"/>
            <a:ext cx="7632700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>
              <a:buClr>
                <a:schemeClr val="dk1"/>
              </a:buClr>
              <a:buSzPts val="1800"/>
            </a:pPr>
            <a:r>
              <a:rPr lang="ms-MY" sz="1800" b="1" u="sng" dirty="0">
                <a:solidFill>
                  <a:schemeClr val="dk1"/>
                </a:solidFill>
              </a:rPr>
              <a:t>Perincian Peruntukan</a:t>
            </a:r>
            <a:r>
              <a:rPr lang="ms-MY" sz="1800" dirty="0">
                <a:solidFill>
                  <a:schemeClr val="dk1"/>
                </a:solidFill>
              </a:rPr>
              <a:t>: </a:t>
            </a:r>
          </a:p>
        </p:txBody>
      </p:sp>
      <p:graphicFrame>
        <p:nvGraphicFramePr>
          <p:cNvPr id="6" name="Table 5"/>
          <p:cNvGraphicFramePr/>
          <p:nvPr>
            <p:custDataLst>
              <p:tags r:id="rId1"/>
            </p:custDataLst>
          </p:nvPr>
        </p:nvGraphicFramePr>
        <p:xfrm>
          <a:off x="436880" y="925176"/>
          <a:ext cx="11548794" cy="5073282"/>
        </p:xfrm>
        <a:graphic>
          <a:graphicData uri="http://schemas.openxmlformats.org/drawingml/2006/table">
            <a:tbl>
              <a:tblPr/>
              <a:tblGrid>
                <a:gridCol w="4567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88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837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86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334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7513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8204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9987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1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BIL.</a:t>
                      </a: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1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PERKARA</a:t>
                      </a: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1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KUANTITI</a:t>
                      </a:r>
                    </a:p>
                    <a:p>
                      <a:pPr algn="ctr" fontAlgn="ctr"/>
                      <a:r>
                        <a:rPr lang="en-US" altLang="zh-CN" sz="1000" b="1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Per </a:t>
                      </a:r>
                    </a:p>
                    <a:p>
                      <a:pPr algn="ctr" fontAlgn="ctr"/>
                      <a:r>
                        <a:rPr lang="en-US" altLang="zh-CN" sz="1000" b="1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(Meter)</a:t>
                      </a: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1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HARGA SEUNIT</a:t>
                      </a:r>
                    </a:p>
                    <a:p>
                      <a:pPr algn="ctr" fontAlgn="ctr"/>
                      <a:r>
                        <a:rPr lang="en-US" altLang="zh-CN" sz="1000" b="1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(RM)</a:t>
                      </a: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1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JUMLAH</a:t>
                      </a:r>
                    </a:p>
                    <a:p>
                      <a:pPr algn="ctr" fontAlgn="ctr"/>
                      <a:r>
                        <a:rPr lang="en-US" altLang="zh-CN" sz="1000" b="1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(RM)</a:t>
                      </a: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1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CATATAN</a:t>
                      </a: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5398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altLang="zh-CN" sz="1000" b="1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(D) RANGKAIAN DAN PERALATAN RANGKAIAN</a:t>
                      </a: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10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CN" sz="10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60m</a:t>
                      </a: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10"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US" altLang="zh-CN" sz="10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30.00</a:t>
                      </a: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10"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US" altLang="zh-CN" sz="10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30.00</a:t>
                      </a: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10">
                  <a:txBody>
                    <a:bodyPr/>
                    <a:lstStyle/>
                    <a:p>
                      <a:pPr algn="l" fontAlgn="ctr"/>
                      <a:r>
                        <a:rPr lang="en-US" sz="10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 panose="020F0502020204030204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b="0" i="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 panose="020F0502020204030204"/>
                          <a:cs typeface="Arial" panose="020B0604020202020204" pitchFamily="34" charset="0"/>
                        </a:rPr>
                        <a:t>cacatan</a:t>
                      </a:r>
                      <a:r>
                        <a:rPr lang="en-US" sz="10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 panose="020F0502020204030204"/>
                          <a:cs typeface="Arial" panose="020B0604020202020204" pitchFamily="34" charset="0"/>
                        </a:rPr>
                        <a:t>: </a:t>
                      </a:r>
                      <a:r>
                        <a:rPr lang="en-US" sz="1000" b="0" i="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 panose="020F0502020204030204"/>
                          <a:cs typeface="Arial" panose="020B0604020202020204" pitchFamily="34" charset="0"/>
                        </a:rPr>
                        <a:t>xxxxxxxx</a:t>
                      </a:r>
                      <a:endParaRPr lang="en-US" sz="1000" b="0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Calibri" panose="020F0502020204030204"/>
                        <a:cs typeface="Arial" panose="020B0604020202020204" pitchFamily="34" charset="0"/>
                      </a:endParaRP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7964">
                <a:tc rowSpan="9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CN" sz="10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14.</a:t>
                      </a: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altLang="zh-CN" sz="1000" b="1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  UTP Cable CAT</a:t>
                      </a:r>
                      <a:r>
                        <a:rPr lang="en-US" altLang="zh-CN" sz="1000" b="1" i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6a:-</a:t>
                      </a:r>
                      <a:r>
                        <a:rPr lang="en-US" altLang="zh-CN" sz="10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</a:t>
                      </a: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3" marR="9843" marT="984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3" marR="9843" marT="984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2" marR="9842" marT="98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705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2" marR="9842" marT="9842" marB="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MY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UTP Category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0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 6a UTP</a:t>
                      </a:r>
                    </a:p>
                  </a:txBody>
                  <a:tcPr marL="108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2" marR="9842" marT="98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2" marR="9842" marT="984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2" marR="9842" marT="984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2" marR="9842" marT="98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056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lang="en-MY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Cable Length and Distance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0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60meter</a:t>
                      </a:r>
                    </a:p>
                  </a:txBody>
                  <a:tcPr marL="108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823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lang="en-MY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Bandwidth and Performance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0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Data rate: Up to 10Gbps with maximum</a:t>
                      </a:r>
                    </a:p>
                    <a:p>
                      <a:pPr algn="l" fontAlgn="ctr"/>
                      <a:r>
                        <a:rPr lang="en-US" altLang="zh-CN" sz="10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distance 100m</a:t>
                      </a:r>
                    </a:p>
                    <a:p>
                      <a:pPr algn="l" fontAlgn="ctr"/>
                      <a:r>
                        <a:rPr lang="en-US" altLang="zh-CN" sz="10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- 500 MHz frequencies</a:t>
                      </a:r>
                    </a:p>
                    <a:p>
                      <a:pPr algn="l" fontAlgn="ctr"/>
                      <a:r>
                        <a:rPr lang="en-US" altLang="zh-CN" sz="10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Fulfill requirements of TIA/EIA-568 or</a:t>
                      </a:r>
                    </a:p>
                    <a:p>
                      <a:pPr algn="l" fontAlgn="ctr"/>
                      <a:r>
                        <a:rPr lang="en-US" altLang="zh-CN" sz="10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ISO/IEC 11801</a:t>
                      </a:r>
                    </a:p>
                  </a:txBody>
                  <a:tcPr marL="108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26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lang="en-MY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Conductor Size and Material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0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 AWG solid bare copper insulated with</a:t>
                      </a:r>
                    </a:p>
                    <a:p>
                      <a:pPr algn="l" fontAlgn="ctr"/>
                      <a:r>
                        <a:rPr lang="en-US" altLang="zh-CN" sz="10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polyethylene material</a:t>
                      </a:r>
                    </a:p>
                  </a:txBody>
                  <a:tcPr marL="108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431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lang="en-MY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Insulation and Protective Layers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0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Category 6a U/UTP (unshielded) cable be</a:t>
                      </a:r>
                    </a:p>
                    <a:p>
                      <a:pPr algn="l" fontAlgn="ctr"/>
                      <a:r>
                        <a:rPr lang="en-US" altLang="zh-CN" sz="10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Low Smoke Zero Halogen LSZH rated in</a:t>
                      </a:r>
                    </a:p>
                    <a:p>
                      <a:pPr algn="l" fontAlgn="ctr"/>
                      <a:r>
                        <a:rPr lang="en-US" altLang="zh-CN" sz="10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blue color jacket, conductor separated</a:t>
                      </a:r>
                    </a:p>
                    <a:p>
                      <a:pPr algn="l" fontAlgn="ctr"/>
                      <a:r>
                        <a:rPr lang="en-US" altLang="zh-CN" sz="10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with isolator</a:t>
                      </a:r>
                    </a:p>
                  </a:txBody>
                  <a:tcPr marL="108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301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Cable Construction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0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Twisted pair cable</a:t>
                      </a:r>
                    </a:p>
                  </a:txBody>
                  <a:tcPr marL="108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7823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lang="en-MY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Certification and Compliance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0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IEEE 802.3bt (Type 4) or any equivalents</a:t>
                      </a:r>
                    </a:p>
                    <a:p>
                      <a:pPr algn="l" fontAlgn="ctr"/>
                      <a:r>
                        <a:rPr lang="en-US" altLang="zh-CN" sz="10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 the safe delivery of power over LAN</a:t>
                      </a:r>
                    </a:p>
                    <a:p>
                      <a:pPr algn="l" fontAlgn="ctr"/>
                      <a:r>
                        <a:rPr lang="en-US" altLang="zh-CN" sz="10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cable when installed according to ISO/IEC</a:t>
                      </a:r>
                    </a:p>
                    <a:p>
                      <a:pPr algn="l" fontAlgn="ctr"/>
                      <a:r>
                        <a:rPr lang="en-US" altLang="zh-CN" sz="10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14763-2, CENELEC EN 50174-1, CENELEC</a:t>
                      </a:r>
                    </a:p>
                    <a:p>
                      <a:pPr algn="l" fontAlgn="ctr"/>
                      <a:r>
                        <a:rPr lang="en-US" altLang="zh-CN" sz="10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 50174-2 or TIA TSB-184-A</a:t>
                      </a:r>
                    </a:p>
                  </a:txBody>
                  <a:tcPr marL="108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048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lang="en-MY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Supplier Support and Warranty</a:t>
                      </a:r>
                    </a:p>
                  </a:txBody>
                  <a:tcPr marL="107950" marR="10160" marT="1016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0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Supported</a:t>
                      </a:r>
                    </a:p>
                  </a:txBody>
                  <a:tcPr marL="108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200" y="0"/>
            <a:ext cx="11988800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ms-MY"/>
              <a:t>4</a:t>
            </a:fld>
            <a:endParaRPr lang="ms-MY"/>
          </a:p>
        </p:txBody>
      </p:sp>
      <p:graphicFrame>
        <p:nvGraphicFramePr>
          <p:cNvPr id="6" name="Table 5"/>
          <p:cNvGraphicFramePr/>
          <p:nvPr>
            <p:custDataLst>
              <p:tags r:id="rId1"/>
            </p:custDataLst>
          </p:nvPr>
        </p:nvGraphicFramePr>
        <p:xfrm>
          <a:off x="311150" y="79143"/>
          <a:ext cx="11569699" cy="6642340"/>
        </p:xfrm>
        <a:graphic>
          <a:graphicData uri="http://schemas.openxmlformats.org/drawingml/2006/table">
            <a:tbl>
              <a:tblPr/>
              <a:tblGrid>
                <a:gridCol w="4576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675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242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99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108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3052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18893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5447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b="1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BIL.</a:t>
                      </a: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800" b="1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PERKARA</a:t>
                      </a: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b="1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KUANTITI</a:t>
                      </a: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b="1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HARGA SEUNIT</a:t>
                      </a:r>
                    </a:p>
                    <a:p>
                      <a:pPr algn="ctr" fontAlgn="ctr"/>
                      <a:r>
                        <a:rPr lang="en-US" altLang="zh-CN" sz="800" b="1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(RM)</a:t>
                      </a: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b="1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JUMLAH</a:t>
                      </a:r>
                    </a:p>
                    <a:p>
                      <a:pPr algn="ctr" fontAlgn="ctr"/>
                      <a:r>
                        <a:rPr lang="en-US" altLang="zh-CN" sz="800" b="1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(RM)</a:t>
                      </a: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b="1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CATATAN</a:t>
                      </a: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2172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altLang="zh-CN" sz="800" b="1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 (D) RANGKAIAN DAN PERALATAN RANGKAIAN</a:t>
                      </a: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5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CN" sz="8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 2</a:t>
                      </a: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rowSpan="15"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US" altLang="zh-CN" sz="8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180,000.00</a:t>
                      </a: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rowSpan="15"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US" altLang="zh-CN" sz="8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360,000.00</a:t>
                      </a: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rowSpan="15">
                  <a:txBody>
                    <a:bodyPr/>
                    <a:lstStyle/>
                    <a:p>
                      <a:pPr algn="l" fontAlgn="ctr"/>
                      <a:r>
                        <a:rPr lang="en-US" sz="800" b="0" i="0" u="sng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 panose="020F0502020204030204"/>
                          <a:cs typeface="Arial" panose="020B0604020202020204" pitchFamily="34" charset="0"/>
                        </a:rPr>
                        <a:t>Lokasi : </a:t>
                      </a:r>
                      <a:r>
                        <a:rPr lang="en-US" sz="8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 panose="020F0502020204030204"/>
                          <a:cs typeface="Arial" panose="020B0604020202020204" pitchFamily="34" charset="0"/>
                        </a:rPr>
                        <a:t>2  Hospital di Kuala Lumpur dan Selangor. </a:t>
                      </a:r>
                      <a:endParaRPr sz="800" b="0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Calibri" panose="020F0502020204030204"/>
                        <a:cs typeface="Arial" panose="020B0604020202020204" pitchFamily="34" charset="0"/>
                      </a:endParaRPr>
                    </a:p>
                  </a:txBody>
                  <a:tcPr marL="9843" marR="9843" marT="984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8859">
                <a:tc rowSpan="14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CN" sz="8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1.</a:t>
                      </a: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800" b="1" kern="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Core Switch :-</a:t>
                      </a:r>
                      <a:endParaRPr lang="en-MY" sz="8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160" marR="10160" marT="101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3" marR="9843" marT="984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3" marR="9843" marT="984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2" marR="9842" marT="98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88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2" marR="9842" marT="9842" marB="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800" kern="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Capacity</a:t>
                      </a:r>
                      <a:endParaRPr lang="en-MY" sz="8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195" marR="10160" marT="101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800" kern="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- Min 4.8 Tb/s  </a:t>
                      </a:r>
                      <a:endParaRPr lang="en-MY" sz="8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160" marR="10160" marT="101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2" marR="9842" marT="9842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2" marR="9842" marT="9842" marB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2" marR="9842" marT="9842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2" marR="9842" marT="9842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670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800" kern="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Performance</a:t>
                      </a:r>
                      <a:endParaRPr lang="en-MY" sz="8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195" marR="10160" marT="101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800" kern="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- Forward rate : 2976 Mpps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800" kern="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- Latency : &lt;450 ns</a:t>
                      </a:r>
                      <a:endParaRPr lang="en-MY" sz="8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160" marR="10160" marT="101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41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800" kern="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Scalability</a:t>
                      </a:r>
                      <a:endParaRPr lang="en-MY" sz="8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195" marR="10160" marT="101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800" kern="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- Modular (Upgrade for future growth)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800" kern="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- </a:t>
                      </a:r>
                      <a:r>
                        <a:rPr lang="en-US" sz="800" kern="1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Atleast</a:t>
                      </a:r>
                      <a:r>
                        <a:rPr lang="en-US" sz="800" kern="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4 slot </a:t>
                      </a:r>
                    </a:p>
                  </a:txBody>
                  <a:tcPr marL="10160" marR="10160" marT="101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2" marR="9842" marT="9842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39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800" kern="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Port Type and Density</a:t>
                      </a:r>
                      <a:endParaRPr lang="en-MY" sz="8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195" marR="10160" marT="101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800" kern="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- 48 ports,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800" kern="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- Support 10GB SFP+ and 25G/40G/200G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800" kern="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- SFP28/QSFP28 with data rates </a:t>
                      </a:r>
                      <a:r>
                        <a:rPr lang="en-US" sz="800" kern="1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atleast</a:t>
                      </a:r>
                      <a:r>
                        <a:rPr lang="en-US" sz="800" kern="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25 Gbps</a:t>
                      </a:r>
                    </a:p>
                  </a:txBody>
                  <a:tcPr marL="10160" marR="10160" marT="101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2" marR="9842" marT="9842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141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800" kern="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Redundancy</a:t>
                      </a:r>
                      <a:endParaRPr lang="en-MY" sz="8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195" marR="10160" marT="101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800" kern="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- Redundant Switch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800" kern="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- support hot-swappable power supplies</a:t>
                      </a:r>
                    </a:p>
                  </a:txBody>
                  <a:tcPr marL="10160" marR="10160" marT="101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2" marR="9842" marT="9842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141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kumimoji="0" lang="en-US" sz="8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sym typeface="Arial" panose="020B0604020202020204"/>
                        </a:rPr>
                        <a:t>High Availability</a:t>
                      </a:r>
                      <a:endParaRPr lang="en-MY" sz="8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195" marR="10160" marT="101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800" kern="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- (HA) such as Virtual Router Redundancy Protocol (VRRP).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800" kern="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- Must Contain In-Service Software Upgrade(ISSU)</a:t>
                      </a:r>
                    </a:p>
                  </a:txBody>
                  <a:tcPr marL="10160" marR="10160" marT="101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239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800" kern="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Network Management and Monitoring</a:t>
                      </a:r>
                      <a:endParaRPr lang="en-MY" sz="8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195" marR="10160" marT="101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800" kern="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- SNMPv1, v2c, v3 and CLI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800" kern="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- of advanced monitoring capabilities such as traffic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800" kern="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 analysis, performance statistics and network health monitor</a:t>
                      </a:r>
                    </a:p>
                  </a:txBody>
                  <a:tcPr marL="36000" marR="10160" marT="101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2" marR="9842" marT="9842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0071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800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Safety Features</a:t>
                      </a:r>
                      <a:endParaRPr lang="en-MY" sz="8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195" marR="10160" marT="101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800" kern="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Access Control List (ACL), Virtual Local Area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800" kern="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Network (VLAN), port security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800" kern="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and Denial of Service (DoS)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800" kern="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Protection and support 802.1x, address filtering, MAC control with role-based access control.</a:t>
                      </a:r>
                      <a:endParaRPr lang="en-MY" sz="8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10160" marT="101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2" marR="9842" marT="9842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201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800" kern="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Quality of Service (QoS)</a:t>
                      </a:r>
                      <a:endParaRPr lang="en-MY" sz="8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195" marR="10160" marT="101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800" kern="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Comes with traffic classification specifications like control  Traffic Classification , Traffic Marking such as queuing  mechanism and bandwidth control</a:t>
                      </a:r>
                      <a:endParaRPr lang="en-MY" sz="8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10160" marT="101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2" marR="9842" marT="9842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02934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800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Routing Layer 3 Ability</a:t>
                      </a:r>
                      <a:endParaRPr lang="en-MY" sz="8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195" marR="10160" marT="101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MY" sz="800" kern="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Virtual Local Area Network (VLAN),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MY" sz="800" kern="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Spanning Tree Protocol (STP)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MY" sz="800" kern="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IEEE 802.1D,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MY" sz="800" kern="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Routing Information Protocol (RIP),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MY" sz="800" kern="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Open Shortest Path First (OSPF)</a:t>
                      </a:r>
                    </a:p>
                  </a:txBody>
                  <a:tcPr marL="108000" marR="10160" marT="101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2" marR="9842" marT="9842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5405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800" kern="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Stacking and  Virtualization </a:t>
                      </a:r>
                      <a:endParaRPr lang="en-MY" sz="8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195" marR="10160" marT="101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800" kern="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Support stacking technologies or virtualization for network management and high scalability</a:t>
                      </a:r>
                      <a:endParaRPr lang="en-MY" sz="8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10160" marT="101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2" marR="9842" marT="9842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388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800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Energy Efficient</a:t>
                      </a:r>
                      <a:endParaRPr lang="en-MY" sz="8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195" marR="10160" marT="101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MY" sz="800" kern="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802.3az</a:t>
                      </a:r>
                    </a:p>
                  </a:txBody>
                  <a:tcPr marL="108000" marR="10160" marT="101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2" marR="9842" marT="9842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7950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800" kern="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Supplier Support and Future  Roadmap</a:t>
                      </a:r>
                      <a:endParaRPr lang="en-MY" sz="8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195" marR="10160" marT="101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800" kern="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Firmware upgrade, bug </a:t>
                      </a:r>
                      <a:r>
                        <a:rPr lang="en-US" sz="800" kern="1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fixingand</a:t>
                      </a:r>
                      <a:r>
                        <a:rPr lang="en-US" sz="800" kern="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relevance with emerging technologies</a:t>
                      </a:r>
                      <a:endParaRPr lang="en-MY" sz="8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10160" marT="101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2" marR="9842" marT="9842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ms-MY"/>
              <a:t>5</a:t>
            </a:fld>
            <a:endParaRPr lang="ms-MY"/>
          </a:p>
        </p:txBody>
      </p:sp>
      <p:sp>
        <p:nvSpPr>
          <p:cNvPr id="2401" name="Google Shape;2401;p105"/>
          <p:cNvSpPr txBox="1"/>
          <p:nvPr/>
        </p:nvSpPr>
        <p:spPr>
          <a:xfrm>
            <a:off x="123499" y="41807"/>
            <a:ext cx="12328759" cy="7351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342900">
              <a:buSzPts val="2700"/>
            </a:pPr>
            <a:r>
              <a:rPr lang="ms-MY" sz="2700" b="1" dirty="0"/>
              <a:t>12. PERINCIAN KOS: (D) RANGKAIAN DAN PERALATAN RANGKAIAN</a:t>
            </a:r>
            <a:endParaRPr sz="2700" b="1" dirty="0">
              <a:solidFill>
                <a:schemeClr val="dk1"/>
              </a:solidFill>
            </a:endParaRPr>
          </a:p>
        </p:txBody>
      </p:sp>
      <p:sp>
        <p:nvSpPr>
          <p:cNvPr id="2400" name="Google Shape;2400;p105"/>
          <p:cNvSpPr txBox="1"/>
          <p:nvPr/>
        </p:nvSpPr>
        <p:spPr>
          <a:xfrm>
            <a:off x="701607" y="525608"/>
            <a:ext cx="7632700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>
              <a:buClr>
                <a:schemeClr val="dk1"/>
              </a:buClr>
              <a:buSzPts val="1800"/>
            </a:pPr>
            <a:r>
              <a:rPr lang="ms-MY" sz="1800" b="1" u="sng" dirty="0">
                <a:solidFill>
                  <a:schemeClr val="dk1"/>
                </a:solidFill>
              </a:rPr>
              <a:t>Perincian Peruntukan</a:t>
            </a:r>
            <a:r>
              <a:rPr lang="ms-MY" sz="1800" dirty="0">
                <a:solidFill>
                  <a:schemeClr val="dk1"/>
                </a:solidFill>
              </a:rPr>
              <a:t>: </a:t>
            </a:r>
          </a:p>
        </p:txBody>
      </p:sp>
      <p:graphicFrame>
        <p:nvGraphicFramePr>
          <p:cNvPr id="6" name="Table 5"/>
          <p:cNvGraphicFramePr/>
          <p:nvPr>
            <p:custDataLst>
              <p:tags r:id="rId1"/>
            </p:custDataLst>
          </p:nvPr>
        </p:nvGraphicFramePr>
        <p:xfrm>
          <a:off x="436880" y="894900"/>
          <a:ext cx="11239306" cy="5553697"/>
        </p:xfrm>
        <a:graphic>
          <a:graphicData uri="http://schemas.openxmlformats.org/drawingml/2006/table">
            <a:tbl>
              <a:tblPr/>
              <a:tblGrid>
                <a:gridCol w="4445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605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104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771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0676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2541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3717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300" b="1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BIL.</a:t>
                      </a: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1300" b="1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PERKARA</a:t>
                      </a: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300" b="1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KUANTITI</a:t>
                      </a: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300" b="1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HARGA SEUNIT</a:t>
                      </a:r>
                    </a:p>
                    <a:p>
                      <a:pPr algn="ctr" fontAlgn="ctr"/>
                      <a:r>
                        <a:rPr lang="en-US" altLang="zh-CN" sz="1300" b="1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(RM)</a:t>
                      </a: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300" b="1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JUMLAH</a:t>
                      </a:r>
                    </a:p>
                    <a:p>
                      <a:pPr algn="ctr" fontAlgn="ctr"/>
                      <a:r>
                        <a:rPr lang="en-US" altLang="zh-CN" sz="1300" b="1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(RM)</a:t>
                      </a: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300" b="1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CATATAN</a:t>
                      </a: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9474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altLang="zh-CN" sz="1500" b="1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(D) RANGKAIAN DAN PERALATAN RANGKAIAN</a:t>
                      </a: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 rowSpan="14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CN" sz="13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XX</a:t>
                      </a: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14">
                  <a:txBody>
                    <a:bodyPr/>
                    <a:lstStyle/>
                    <a:p>
                      <a:pPr algn="ctr" fontAlgn="t">
                        <a:buNone/>
                      </a:pPr>
                      <a:endParaRPr lang="en-US" altLang="zh-CN" sz="1300" b="0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/>
                        <a:cs typeface="Arial" panose="020B0604020202020204" pitchFamily="34" charset="0"/>
                      </a:endParaRPr>
                    </a:p>
                    <a:p>
                      <a:pPr algn="ctr" fontAlgn="t">
                        <a:buNone/>
                      </a:pPr>
                      <a:r>
                        <a:rPr lang="en-US" altLang="zh-CN" sz="13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XXX.XX</a:t>
                      </a: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14">
                  <a:txBody>
                    <a:bodyPr/>
                    <a:lstStyle/>
                    <a:p>
                      <a:pPr algn="ctr" fontAlgn="t">
                        <a:buNone/>
                      </a:pPr>
                      <a:endParaRPr lang="en-US" altLang="zh-CN" sz="1300" b="0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/>
                        <a:cs typeface="Arial" panose="020B0604020202020204" pitchFamily="34" charset="0"/>
                      </a:endParaRPr>
                    </a:p>
                    <a:p>
                      <a:pPr algn="ctr" fontAlgn="t">
                        <a:buNone/>
                      </a:pPr>
                      <a:r>
                        <a:rPr lang="en-US" altLang="zh-CN" sz="13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XXX,XXX.XX</a:t>
                      </a: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14">
                  <a:txBody>
                    <a:bodyPr/>
                    <a:lstStyle/>
                    <a:p>
                      <a:pPr algn="l" fontAlgn="ctr"/>
                      <a:endParaRPr sz="1300" b="0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Calibri" panose="020F0502020204030204"/>
                        <a:cs typeface="Arial" panose="020B0604020202020204" pitchFamily="34" charset="0"/>
                      </a:endParaRP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1030">
                <a:tc rowSpan="13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CN" sz="13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2.</a:t>
                      </a: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altLang="zh-CN" sz="1000" b="1" i="0" dirty="0">
                          <a:solidFill>
                            <a:schemeClr val="accent3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1000" b="1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Distribution Switch :-</a:t>
                      </a: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9842" marR="9842" marT="9842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3" marR="9843" marT="984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3" marR="9843" marT="984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2" marR="9842" marT="98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82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2" marR="9842" marT="9842" marB="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US" altLang="zh-CN" sz="9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 Capacity</a:t>
                      </a:r>
                    </a:p>
                  </a:txBody>
                  <a:tcPr marL="72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Calibri" panose="020F0502020204030204"/>
                        <a:cs typeface="Arial" panose="020B0604020202020204" pitchFamily="34" charset="0"/>
                      </a:endParaRP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2" marR="9842" marT="9842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2" marR="9842" marT="9842" marB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2" marR="9842" marT="9842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2" marR="9842" marT="9842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521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US" altLang="zh-CN" sz="9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 Performance</a:t>
                      </a:r>
                    </a:p>
                  </a:txBody>
                  <a:tcPr marL="72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Calibri" panose="020F0502020204030204"/>
                        <a:cs typeface="Arial" panose="020B0604020202020204" pitchFamily="34" charset="0"/>
                      </a:endParaRP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521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US" altLang="zh-CN" sz="9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 Port</a:t>
                      </a:r>
                      <a:r>
                        <a:rPr lang="en-US" altLang="zh-CN" sz="900" b="0" i="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 Type</a:t>
                      </a:r>
                      <a:endParaRPr lang="en-US" altLang="zh-CN" sz="900" b="0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/>
                        <a:cs typeface="Arial" panose="020B0604020202020204" pitchFamily="34" charset="0"/>
                      </a:endParaRPr>
                    </a:p>
                  </a:txBody>
                  <a:tcPr marL="72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Calibri" panose="020F0502020204030204"/>
                        <a:cs typeface="Arial" panose="020B0604020202020204" pitchFamily="34" charset="0"/>
                      </a:endParaRP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2" marR="9842" marT="9842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521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US" altLang="zh-CN" sz="9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 Port Density</a:t>
                      </a:r>
                    </a:p>
                  </a:txBody>
                  <a:tcPr marL="72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Calibri" panose="020F0502020204030204"/>
                        <a:cs typeface="Arial" panose="020B0604020202020204" pitchFamily="34" charset="0"/>
                      </a:endParaRP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2" marR="9842" marT="9842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521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US" altLang="zh-CN" sz="900" b="0" i="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 Uplink Capacity</a:t>
                      </a:r>
                      <a:endParaRPr lang="en-US" altLang="zh-CN" sz="900" b="0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/>
                        <a:cs typeface="Arial" panose="020B0604020202020204" pitchFamily="34" charset="0"/>
                      </a:endParaRPr>
                    </a:p>
                  </a:txBody>
                  <a:tcPr marL="72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Calibri" panose="020F0502020204030204"/>
                        <a:cs typeface="Arial" panose="020B0604020202020204" pitchFamily="34" charset="0"/>
                      </a:endParaRP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2" marR="9842" marT="9842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921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MY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Routing Layer 3 Ability</a:t>
                      </a:r>
                      <a:endParaRPr lang="en-US" altLang="zh-CN" sz="900" b="0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/>
                        <a:cs typeface="Arial" panose="020B0604020202020204" pitchFamily="34" charset="0"/>
                      </a:endParaRPr>
                    </a:p>
                  </a:txBody>
                  <a:tcPr marL="72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Calibri" panose="020F0502020204030204"/>
                        <a:cs typeface="Arial" panose="020B0604020202020204" pitchFamily="34" charset="0"/>
                      </a:endParaRP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2" marR="9842" marT="9842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031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lang="en-US" altLang="zh-CN" sz="9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Virtual Local Area Network (VLAN)</a:t>
                      </a:r>
                      <a:endParaRPr lang="en-US" altLang="zh-CN" sz="900" b="0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/>
                        <a:cs typeface="Arial" panose="020B0604020202020204" pitchFamily="34" charset="0"/>
                      </a:endParaRPr>
                    </a:p>
                    <a:p>
                      <a:pPr algn="l" fontAlgn="ctr"/>
                      <a:endParaRPr lang="en-US" altLang="zh-CN" sz="900" b="0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/>
                        <a:cs typeface="Arial" panose="020B0604020202020204" pitchFamily="34" charset="0"/>
                      </a:endParaRPr>
                    </a:p>
                  </a:txBody>
                  <a:tcPr marL="72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Calibri" panose="020F0502020204030204"/>
                        <a:cs typeface="Arial" panose="020B0604020202020204" pitchFamily="34" charset="0"/>
                      </a:endParaRP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2" marR="9842" marT="9842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3031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lang="en-US" altLang="zh-CN" sz="9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 Quality of Service (QoS)</a:t>
                      </a:r>
                    </a:p>
                    <a:p>
                      <a:pPr algn="l" fontAlgn="ctr"/>
                      <a:endParaRPr lang="en-US" altLang="zh-CN" sz="900" b="0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/>
                        <a:cs typeface="Arial" panose="020B0604020202020204" pitchFamily="34" charset="0"/>
                      </a:endParaRPr>
                    </a:p>
                  </a:txBody>
                  <a:tcPr marL="72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Calibri" panose="020F0502020204030204"/>
                        <a:cs typeface="Arial" panose="020B0604020202020204" pitchFamily="34" charset="0"/>
                      </a:endParaRP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2" marR="9842" marT="9842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921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lang="en-US" altLang="zh-CN" sz="9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Redundancy and High Availability</a:t>
                      </a:r>
                      <a:endParaRPr lang="en-US" altLang="zh-CN" sz="900" b="0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/>
                        <a:cs typeface="Arial" panose="020B0604020202020204" pitchFamily="34" charset="0"/>
                      </a:endParaRPr>
                    </a:p>
                  </a:txBody>
                  <a:tcPr marL="72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Calibri" panose="020F0502020204030204"/>
                        <a:cs typeface="Arial" panose="020B0604020202020204" pitchFamily="34" charset="0"/>
                      </a:endParaRP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2" marR="9842" marT="9842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921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lang="en-US" altLang="zh-CN" sz="9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Management and Monitoring</a:t>
                      </a:r>
                      <a:endParaRPr lang="en-US" altLang="zh-CN" sz="900" b="0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/>
                        <a:cs typeface="Arial" panose="020B0604020202020204" pitchFamily="34" charset="0"/>
                      </a:endParaRPr>
                    </a:p>
                  </a:txBody>
                  <a:tcPr marL="72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Calibri" panose="020F0502020204030204"/>
                        <a:cs typeface="Arial" panose="020B0604020202020204" pitchFamily="34" charset="0"/>
                      </a:endParaRP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2" marR="9842" marT="9842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719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MY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Safety Features</a:t>
                      </a:r>
                      <a:endParaRPr lang="en-US" altLang="zh-CN" sz="900" b="0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/>
                        <a:cs typeface="Arial" panose="020B0604020202020204" pitchFamily="34" charset="0"/>
                      </a:endParaRPr>
                    </a:p>
                  </a:txBody>
                  <a:tcPr marL="72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Calibri" panose="020F0502020204030204"/>
                        <a:cs typeface="Arial" panose="020B0604020202020204" pitchFamily="34" charset="0"/>
                      </a:endParaRP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2" marR="9842" marT="9842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57141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lang="en-US" altLang="zh-CN" sz="900" b="0" i="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9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Supplier Support and Future  Roadmap</a:t>
                      </a:r>
                    </a:p>
                    <a:p>
                      <a:pPr algn="l" fontAlgn="ctr"/>
                      <a:endParaRPr lang="en-US" altLang="zh-CN" sz="900" b="0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/>
                        <a:cs typeface="Arial" panose="020B0604020202020204" pitchFamily="34" charset="0"/>
                      </a:endParaRPr>
                    </a:p>
                  </a:txBody>
                  <a:tcPr marL="72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Calibri" panose="020F0502020204030204"/>
                        <a:cs typeface="Arial" panose="020B0604020202020204" pitchFamily="34" charset="0"/>
                      </a:endParaRP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2" marR="9842" marT="9842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567" y="22302"/>
            <a:ext cx="12054432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ms-MY"/>
              <a:t>6</a:t>
            </a:fld>
            <a:endParaRPr lang="ms-MY"/>
          </a:p>
        </p:txBody>
      </p:sp>
      <p:sp>
        <p:nvSpPr>
          <p:cNvPr id="2401" name="Google Shape;2401;p105"/>
          <p:cNvSpPr txBox="1"/>
          <p:nvPr/>
        </p:nvSpPr>
        <p:spPr>
          <a:xfrm>
            <a:off x="137567" y="59376"/>
            <a:ext cx="12328759" cy="7351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342900">
              <a:buSzPts val="2700"/>
            </a:pPr>
            <a:r>
              <a:rPr lang="ms-MY" sz="2700" b="1" dirty="0"/>
              <a:t>12. PERINCIAN KOS: (D) RANGKAIAN DAN PERALATAN RANGKAIAN</a:t>
            </a:r>
            <a:endParaRPr sz="2700" b="1" dirty="0">
              <a:solidFill>
                <a:schemeClr val="dk1"/>
              </a:solidFill>
            </a:endParaRPr>
          </a:p>
        </p:txBody>
      </p:sp>
      <p:sp>
        <p:nvSpPr>
          <p:cNvPr id="2400" name="Google Shape;2400;p105"/>
          <p:cNvSpPr txBox="1"/>
          <p:nvPr/>
        </p:nvSpPr>
        <p:spPr>
          <a:xfrm>
            <a:off x="716121" y="484657"/>
            <a:ext cx="7632700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>
              <a:buClr>
                <a:schemeClr val="dk1"/>
              </a:buClr>
              <a:buSzPts val="1800"/>
            </a:pPr>
            <a:r>
              <a:rPr lang="ms-MY" sz="1800" b="1" u="sng" dirty="0">
                <a:solidFill>
                  <a:schemeClr val="dk1"/>
                </a:solidFill>
              </a:rPr>
              <a:t>Perincian Peruntukan</a:t>
            </a:r>
            <a:r>
              <a:rPr lang="ms-MY" sz="1800" dirty="0">
                <a:solidFill>
                  <a:schemeClr val="dk1"/>
                </a:solidFill>
              </a:rPr>
              <a:t>: </a:t>
            </a:r>
          </a:p>
        </p:txBody>
      </p:sp>
      <p:graphicFrame>
        <p:nvGraphicFramePr>
          <p:cNvPr id="6" name="Table 5"/>
          <p:cNvGraphicFramePr/>
          <p:nvPr>
            <p:custDataLst>
              <p:tags r:id="rId1"/>
            </p:custDataLst>
          </p:nvPr>
        </p:nvGraphicFramePr>
        <p:xfrm>
          <a:off x="412126" y="860838"/>
          <a:ext cx="11436439" cy="5495518"/>
        </p:xfrm>
        <a:graphic>
          <a:graphicData uri="http://schemas.openxmlformats.org/drawingml/2006/table">
            <a:tbl>
              <a:tblPr/>
              <a:tblGrid>
                <a:gridCol w="452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204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535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11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0226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6518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114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3108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1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BIL.</a:t>
                      </a: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1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PERKARA</a:t>
                      </a: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1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KUANTITI</a:t>
                      </a: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1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HARGA SEUNIT</a:t>
                      </a:r>
                    </a:p>
                    <a:p>
                      <a:pPr algn="ctr" fontAlgn="ctr"/>
                      <a:r>
                        <a:rPr lang="en-US" altLang="zh-CN" sz="900" b="1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(RM)</a:t>
                      </a: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1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JUMLAH</a:t>
                      </a:r>
                    </a:p>
                    <a:p>
                      <a:pPr algn="ctr" fontAlgn="ctr"/>
                      <a:r>
                        <a:rPr lang="en-US" altLang="zh-CN" sz="900" b="1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(RM)</a:t>
                      </a: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1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CATATAN</a:t>
                      </a: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122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altLang="zh-CN" sz="900" b="1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(D) RANGKAIAN DAN PERALATAN RANGKAIAN</a:t>
                      </a: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 rowSpan="14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CN" sz="9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14"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US" altLang="zh-CN" sz="9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19,000.00</a:t>
                      </a: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14"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US" altLang="zh-CN" sz="9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19,000.00</a:t>
                      </a: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14">
                  <a:txBody>
                    <a:bodyPr/>
                    <a:lstStyle/>
                    <a:p>
                      <a:pPr algn="l" fontAlgn="ctr"/>
                      <a:r>
                        <a:rPr lang="en-US" sz="9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 panose="020F0502020204030204"/>
                          <a:cs typeface="Arial" panose="020B0604020202020204" pitchFamily="34" charset="0"/>
                        </a:rPr>
                        <a:t>Lokasi : Hospital Kuala Lumpur di </a:t>
                      </a:r>
                      <a:r>
                        <a:rPr lang="en-US" sz="900" b="0" i="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 panose="020F0502020204030204"/>
                          <a:cs typeface="Arial" panose="020B0604020202020204" pitchFamily="34" charset="0"/>
                        </a:rPr>
                        <a:t>bahagian</a:t>
                      </a:r>
                      <a:r>
                        <a:rPr lang="en-US" sz="9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 panose="020F0502020204030204"/>
                          <a:cs typeface="Arial" panose="020B0604020202020204" pitchFamily="34" charset="0"/>
                        </a:rPr>
                        <a:t> xxx</a:t>
                      </a:r>
                      <a:endParaRPr sz="900" b="0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Calibri" panose="020F0502020204030204"/>
                        <a:cs typeface="Arial" panose="020B0604020202020204" pitchFamily="34" charset="0"/>
                      </a:endParaRPr>
                    </a:p>
                  </a:txBody>
                  <a:tcPr marL="9843" marR="9843" marT="984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2228">
                <a:tc rowSpan="13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CN" sz="9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2.</a:t>
                      </a: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altLang="zh-CN" sz="900" b="1" i="0" dirty="0">
                          <a:solidFill>
                            <a:schemeClr val="accent3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900" b="1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Distribution Switch :-</a:t>
                      </a: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9842" marR="9842" marT="9842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3" marR="9843" marT="984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3" marR="9843" marT="984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2" marR="9842" marT="98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85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2" marR="9842" marT="9842" marB="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US" altLang="zh-CN" sz="9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 Capacity</a:t>
                      </a:r>
                    </a:p>
                  </a:txBody>
                  <a:tcPr marL="72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 panose="020F0502020204030204"/>
                          <a:cs typeface="Arial" panose="020B0604020202020204" pitchFamily="34" charset="0"/>
                        </a:rPr>
                        <a:t>Min 1.76 Tb/s</a:t>
                      </a:r>
                    </a:p>
                  </a:txBody>
                  <a:tcPr marL="144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2" marR="9842" marT="9842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2" marR="9842" marT="9842" marB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2" marR="9842" marT="9842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2" marR="9842" marT="9842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85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US" altLang="zh-CN" sz="9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 Performance</a:t>
                      </a:r>
                    </a:p>
                  </a:txBody>
                  <a:tcPr marL="72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 panose="020F0502020204030204"/>
                          <a:cs typeface="Arial" panose="020B0604020202020204" pitchFamily="34" charset="0"/>
                        </a:rPr>
                        <a:t>Throughput/Forwarding rates: Min 759 Mpps</a:t>
                      </a:r>
                    </a:p>
                  </a:txBody>
                  <a:tcPr marL="144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885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US" altLang="zh-CN" sz="9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 Port</a:t>
                      </a:r>
                      <a:r>
                        <a:rPr lang="en-US" altLang="zh-CN" sz="900" b="0" i="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 Type</a:t>
                      </a:r>
                      <a:endParaRPr lang="en-US" altLang="zh-CN" sz="900" b="0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/>
                        <a:cs typeface="Arial" panose="020B0604020202020204" pitchFamily="34" charset="0"/>
                      </a:endParaRPr>
                    </a:p>
                  </a:txBody>
                  <a:tcPr marL="72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 panose="020F0502020204030204"/>
                          <a:cs typeface="Arial" panose="020B0604020202020204" pitchFamily="34" charset="0"/>
                        </a:rPr>
                        <a:t>SFP+, QSFP+ and QSFP28 minimum </a:t>
                      </a:r>
                      <a:r>
                        <a:rPr lang="en-MY" sz="9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 panose="020F0502020204030204"/>
                          <a:cs typeface="Arial" panose="020B0604020202020204" pitchFamily="34" charset="0"/>
                        </a:rPr>
                        <a:t>25</a:t>
                      </a:r>
                      <a:r>
                        <a:rPr lang="en-MY" sz="900" dirty="0"/>
                        <a:t>GbE </a:t>
                      </a:r>
                      <a:endParaRPr lang="en-US" sz="900" b="0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Calibri" panose="020F0502020204030204"/>
                        <a:cs typeface="Arial" panose="020B0604020202020204" pitchFamily="34" charset="0"/>
                      </a:endParaRPr>
                    </a:p>
                  </a:txBody>
                  <a:tcPr marL="144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2" marR="9842" marT="9842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885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US" altLang="zh-CN" sz="9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 Port Density</a:t>
                      </a:r>
                    </a:p>
                  </a:txBody>
                  <a:tcPr marL="72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 panose="020F0502020204030204"/>
                          <a:cs typeface="Arial" panose="020B0604020202020204" pitchFamily="34" charset="0"/>
                        </a:rPr>
                        <a:t>48 Port </a:t>
                      </a:r>
                    </a:p>
                  </a:txBody>
                  <a:tcPr marL="144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2" marR="9842" marT="9842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165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US" altLang="zh-CN" sz="900" b="0" i="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 Uplink Capacity</a:t>
                      </a:r>
                      <a:endParaRPr lang="en-US" altLang="zh-CN" sz="900" b="0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/>
                        <a:cs typeface="Arial" panose="020B0604020202020204" pitchFamily="34" charset="0"/>
                      </a:endParaRPr>
                    </a:p>
                  </a:txBody>
                  <a:tcPr marL="72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 panose="020F0502020204030204"/>
                          <a:cs typeface="Arial" panose="020B0604020202020204" pitchFamily="34" charset="0"/>
                        </a:rPr>
                        <a:t>LCAP Minimum uplink 10Gbps or 2x10Gbps with (IEEE 802.3ad)</a:t>
                      </a:r>
                    </a:p>
                  </a:txBody>
                  <a:tcPr marL="144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2" marR="9842" marT="9842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605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MY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Routing Layer 3 Ability</a:t>
                      </a:r>
                      <a:endParaRPr lang="en-US" altLang="zh-CN" sz="900" b="0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/>
                        <a:cs typeface="Arial" panose="020B0604020202020204" pitchFamily="34" charset="0"/>
                      </a:endParaRPr>
                    </a:p>
                  </a:txBody>
                  <a:tcPr marL="72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 panose="020F0502020204030204"/>
                          <a:cs typeface="Arial" panose="020B0604020202020204" pitchFamily="34" charset="0"/>
                        </a:rPr>
                        <a:t>Vlan</a:t>
                      </a:r>
                      <a:r>
                        <a:rPr lang="en-US" sz="9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 panose="020F0502020204030204"/>
                          <a:cs typeface="Arial" panose="020B0604020202020204" pitchFamily="34" charset="0"/>
                        </a:rPr>
                        <a:t>, OSPF and BGP</a:t>
                      </a:r>
                    </a:p>
                  </a:txBody>
                  <a:tcPr marL="144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2" marR="9842" marT="9842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165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lang="en-US" altLang="zh-CN" sz="9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Virtual Local Area Network (VLAN)</a:t>
                      </a:r>
                      <a:endParaRPr lang="en-US" altLang="zh-CN" sz="900" b="0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/>
                        <a:cs typeface="Arial" panose="020B0604020202020204" pitchFamily="34" charset="0"/>
                      </a:endParaRPr>
                    </a:p>
                    <a:p>
                      <a:pPr algn="l" fontAlgn="ctr"/>
                      <a:endParaRPr lang="en-US" altLang="zh-CN" sz="900" b="0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/>
                        <a:cs typeface="Arial" panose="020B0604020202020204" pitchFamily="34" charset="0"/>
                      </a:endParaRPr>
                    </a:p>
                  </a:txBody>
                  <a:tcPr marL="72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 panose="020F0502020204030204"/>
                          <a:cs typeface="Arial" panose="020B0604020202020204" pitchFamily="34" charset="0"/>
                        </a:rPr>
                        <a:t>Switch Supported</a:t>
                      </a:r>
                    </a:p>
                  </a:txBody>
                  <a:tcPr marL="144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2" marR="9842" marT="9842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165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lang="en-US" altLang="zh-CN" sz="9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 Quality of Service (QoS)</a:t>
                      </a:r>
                    </a:p>
                    <a:p>
                      <a:pPr algn="l" fontAlgn="ctr"/>
                      <a:endParaRPr lang="en-US" altLang="zh-CN" sz="900" b="0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/>
                        <a:cs typeface="Arial" panose="020B0604020202020204" pitchFamily="34" charset="0"/>
                      </a:endParaRPr>
                    </a:p>
                  </a:txBody>
                  <a:tcPr marL="72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 panose="020F0502020204030204"/>
                          <a:cs typeface="Arial" panose="020B0604020202020204" pitchFamily="34" charset="0"/>
                        </a:rPr>
                        <a:t>Control  Traffic Classification , Traffic Marking such as queuing  mechanism and bandwidth control</a:t>
                      </a:r>
                    </a:p>
                  </a:txBody>
                  <a:tcPr marL="144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2" marR="9842" marT="9842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88406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lang="en-US" altLang="zh-CN" sz="9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Redundancy and High Availability</a:t>
                      </a:r>
                      <a:endParaRPr lang="en-US" altLang="zh-CN" sz="900" b="0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/>
                        <a:cs typeface="Arial" panose="020B0604020202020204" pitchFamily="34" charset="0"/>
                      </a:endParaRPr>
                    </a:p>
                  </a:txBody>
                  <a:tcPr marL="72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 panose="020F0502020204030204"/>
                          <a:cs typeface="Arial" panose="020B0604020202020204" pitchFamily="34" charset="0"/>
                        </a:rPr>
                        <a:t>- Redundant and hot-swappable power</a:t>
                      </a:r>
                    </a:p>
                    <a:p>
                      <a:pPr algn="l" fontAlgn="ctr"/>
                      <a:r>
                        <a:rPr lang="en-US" sz="9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 panose="020F0502020204030204"/>
                          <a:cs typeface="Arial" panose="020B0604020202020204" pitchFamily="34" charset="0"/>
                        </a:rPr>
                        <a:t>supplies</a:t>
                      </a:r>
                    </a:p>
                    <a:p>
                      <a:pPr algn="l" fontAlgn="ctr"/>
                      <a:r>
                        <a:rPr lang="en-US" sz="9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 panose="020F0502020204030204"/>
                          <a:cs typeface="Arial" panose="020B0604020202020204" pitchFamily="34" charset="0"/>
                        </a:rPr>
                        <a:t>- Supported for High Availability (HA)</a:t>
                      </a:r>
                    </a:p>
                    <a:p>
                      <a:pPr algn="l" fontAlgn="ctr"/>
                      <a:r>
                        <a:rPr lang="en-US" sz="9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 panose="020F0502020204030204"/>
                          <a:cs typeface="Arial" panose="020B0604020202020204" pitchFamily="34" charset="0"/>
                        </a:rPr>
                        <a:t>such as Virtual Router Redundancy</a:t>
                      </a:r>
                    </a:p>
                    <a:p>
                      <a:pPr algn="l" fontAlgn="ctr"/>
                      <a:r>
                        <a:rPr lang="en-US" sz="9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 panose="020F0502020204030204"/>
                          <a:cs typeface="Arial" panose="020B0604020202020204" pitchFamily="34" charset="0"/>
                        </a:rPr>
                        <a:t>Protocol (VRRP)</a:t>
                      </a:r>
                    </a:p>
                    <a:p>
                      <a:pPr algn="l" fontAlgn="ctr"/>
                      <a:r>
                        <a:rPr lang="en-US" sz="9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 panose="020F0502020204030204"/>
                          <a:cs typeface="Arial" panose="020B0604020202020204" pitchFamily="34" charset="0"/>
                        </a:rPr>
                        <a:t>- In-Service Software Upgrade (ISSU)</a:t>
                      </a:r>
                    </a:p>
                  </a:txBody>
                  <a:tcPr marL="144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2" marR="9842" marT="9842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88406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lang="en-US" altLang="zh-CN" sz="9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Management and Monitoring</a:t>
                      </a:r>
                      <a:endParaRPr lang="en-US" altLang="zh-CN" sz="900" b="0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/>
                        <a:cs typeface="Arial" panose="020B0604020202020204" pitchFamily="34" charset="0"/>
                      </a:endParaRPr>
                    </a:p>
                  </a:txBody>
                  <a:tcPr marL="72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 panose="020F0502020204030204"/>
                          <a:cs typeface="Arial" panose="020B0604020202020204" pitchFamily="34" charset="0"/>
                        </a:rPr>
                        <a:t>- SNMPv1, v2c, v3 and CLI</a:t>
                      </a:r>
                    </a:p>
                    <a:p>
                      <a:pPr algn="l" fontAlgn="ctr"/>
                      <a:r>
                        <a:rPr lang="en-US" sz="9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 panose="020F0502020204030204"/>
                          <a:cs typeface="Arial" panose="020B0604020202020204" pitchFamily="34" charset="0"/>
                        </a:rPr>
                        <a:t>- advanced monitoring capabilities such as traffic</a:t>
                      </a:r>
                    </a:p>
                    <a:p>
                      <a:pPr algn="l" fontAlgn="ctr"/>
                      <a:r>
                        <a:rPr lang="en-US" sz="9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 panose="020F0502020204030204"/>
                          <a:cs typeface="Arial" panose="020B0604020202020204" pitchFamily="34" charset="0"/>
                        </a:rPr>
                        <a:t>analysis, performance statistics and network health monitor </a:t>
                      </a:r>
                    </a:p>
                    <a:p>
                      <a:pPr algn="l" fontAlgn="ctr"/>
                      <a:r>
                        <a:rPr lang="en-MY" sz="900" dirty="0"/>
                        <a:t>Port Mirroring, </a:t>
                      </a:r>
                      <a:r>
                        <a:rPr lang="en-US" sz="900" dirty="0"/>
                        <a:t>Quality of Service (QoS) Monitoring, </a:t>
                      </a:r>
                      <a:r>
                        <a:rPr lang="en-MY" sz="900" dirty="0"/>
                        <a:t>Security Monitoring.</a:t>
                      </a:r>
                    </a:p>
                  </a:txBody>
                  <a:tcPr marL="144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2" marR="9842" marT="9842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59286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MY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Safety Features</a:t>
                      </a:r>
                      <a:endParaRPr lang="en-US" altLang="zh-CN" sz="900" b="0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/>
                        <a:cs typeface="Arial" panose="020B0604020202020204" pitchFamily="34" charset="0"/>
                      </a:endParaRPr>
                    </a:p>
                  </a:txBody>
                  <a:tcPr marL="72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 panose="020F0502020204030204"/>
                          <a:cs typeface="Arial" panose="020B0604020202020204" pitchFamily="34" charset="0"/>
                        </a:rPr>
                        <a:t>Access Control List</a:t>
                      </a:r>
                    </a:p>
                    <a:p>
                      <a:pPr algn="l" fontAlgn="ctr"/>
                      <a:r>
                        <a:rPr lang="en-US" sz="9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 panose="020F0502020204030204"/>
                          <a:cs typeface="Arial" panose="020B0604020202020204" pitchFamily="34" charset="0"/>
                        </a:rPr>
                        <a:t>(ACL), Virtual Local Area Network</a:t>
                      </a:r>
                    </a:p>
                    <a:p>
                      <a:pPr algn="l" fontAlgn="ctr"/>
                      <a:r>
                        <a:rPr lang="en-US" sz="9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 panose="020F0502020204030204"/>
                          <a:cs typeface="Arial" panose="020B0604020202020204" pitchFamily="34" charset="0"/>
                        </a:rPr>
                        <a:t>(VLAN), port security and Denial of</a:t>
                      </a:r>
                    </a:p>
                    <a:p>
                      <a:pPr algn="l" fontAlgn="ctr"/>
                      <a:r>
                        <a:rPr lang="en-US" sz="9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 panose="020F0502020204030204"/>
                          <a:cs typeface="Arial" panose="020B0604020202020204" pitchFamily="34" charset="0"/>
                        </a:rPr>
                        <a:t>Service (DoS) protection with 802.1X, and MAC</a:t>
                      </a:r>
                    </a:p>
                  </a:txBody>
                  <a:tcPr marL="144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2" marR="9842" marT="9842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165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lang="en-US" altLang="zh-CN" sz="900" b="0" i="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9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Supplier Support and Future  Roadmap</a:t>
                      </a:r>
                    </a:p>
                    <a:p>
                      <a:pPr algn="l" fontAlgn="ctr"/>
                      <a:endParaRPr lang="en-US" altLang="zh-CN" sz="900" b="0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/>
                        <a:cs typeface="Arial" panose="020B0604020202020204" pitchFamily="34" charset="0"/>
                      </a:endParaRPr>
                    </a:p>
                  </a:txBody>
                  <a:tcPr marL="72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 panose="020F0502020204030204"/>
                          <a:cs typeface="Arial" panose="020B0604020202020204" pitchFamily="34" charset="0"/>
                        </a:rPr>
                        <a:t>Firmware upgrade, bug fixing and</a:t>
                      </a:r>
                    </a:p>
                    <a:p>
                      <a:pPr algn="l" fontAlgn="ctr"/>
                      <a:r>
                        <a:rPr lang="en-US" sz="9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 panose="020F0502020204030204"/>
                          <a:cs typeface="Arial" panose="020B0604020202020204" pitchFamily="34" charset="0"/>
                        </a:rPr>
                        <a:t>relevance with emerging technologies</a:t>
                      </a:r>
                    </a:p>
                  </a:txBody>
                  <a:tcPr marL="144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2" marR="9842" marT="9842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ms-MY"/>
              <a:t>7</a:t>
            </a:fld>
            <a:endParaRPr lang="ms-MY"/>
          </a:p>
        </p:txBody>
      </p:sp>
      <p:sp>
        <p:nvSpPr>
          <p:cNvPr id="2401" name="Google Shape;2401;p105"/>
          <p:cNvSpPr txBox="1"/>
          <p:nvPr/>
        </p:nvSpPr>
        <p:spPr>
          <a:xfrm>
            <a:off x="137567" y="133971"/>
            <a:ext cx="12328759" cy="7351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342900">
              <a:buSzPts val="2700"/>
            </a:pPr>
            <a:r>
              <a:rPr lang="ms-MY" sz="2700" b="1" dirty="0"/>
              <a:t>12. PERINCIAN KOS: (D) RANGKAIAN DAN PERALATAN RANGKAIAN</a:t>
            </a:r>
            <a:endParaRPr sz="2700" b="1" dirty="0">
              <a:solidFill>
                <a:schemeClr val="dk1"/>
              </a:solidFill>
            </a:endParaRPr>
          </a:p>
        </p:txBody>
      </p:sp>
      <p:sp>
        <p:nvSpPr>
          <p:cNvPr id="2400" name="Google Shape;2400;p105"/>
          <p:cNvSpPr txBox="1"/>
          <p:nvPr/>
        </p:nvSpPr>
        <p:spPr>
          <a:xfrm>
            <a:off x="701607" y="578631"/>
            <a:ext cx="7632700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>
              <a:buClr>
                <a:schemeClr val="dk1"/>
              </a:buClr>
              <a:buSzPts val="1800"/>
            </a:pPr>
            <a:r>
              <a:rPr lang="ms-MY" sz="1800" b="1" u="sng" dirty="0">
                <a:solidFill>
                  <a:schemeClr val="dk1"/>
                </a:solidFill>
              </a:rPr>
              <a:t>Perincian Peruntukan</a:t>
            </a:r>
            <a:r>
              <a:rPr lang="ms-MY" sz="1800" dirty="0">
                <a:solidFill>
                  <a:schemeClr val="dk1"/>
                </a:solidFill>
              </a:rPr>
              <a:t>: </a:t>
            </a:r>
          </a:p>
        </p:txBody>
      </p:sp>
      <p:graphicFrame>
        <p:nvGraphicFramePr>
          <p:cNvPr id="6" name="Table 5"/>
          <p:cNvGraphicFramePr/>
          <p:nvPr>
            <p:custDataLst>
              <p:tags r:id="rId1"/>
            </p:custDataLst>
          </p:nvPr>
        </p:nvGraphicFramePr>
        <p:xfrm>
          <a:off x="457673" y="977900"/>
          <a:ext cx="10896129" cy="5444920"/>
        </p:xfrm>
        <a:graphic>
          <a:graphicData uri="http://schemas.openxmlformats.org/drawingml/2006/table">
            <a:tbl>
              <a:tblPr/>
              <a:tblGrid>
                <a:gridCol w="4309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37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823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78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11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8611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0394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2933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300" b="1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BIL.</a:t>
                      </a: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1300" b="1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PERKARA</a:t>
                      </a: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300" b="1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KUANTITI</a:t>
                      </a: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300" b="1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HARGA SEUNIT</a:t>
                      </a:r>
                    </a:p>
                    <a:p>
                      <a:pPr algn="ctr" fontAlgn="ctr"/>
                      <a:r>
                        <a:rPr lang="en-US" altLang="zh-CN" sz="1300" b="1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(RM)</a:t>
                      </a: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300" b="1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JUMLAH</a:t>
                      </a:r>
                    </a:p>
                    <a:p>
                      <a:pPr algn="ctr" fontAlgn="ctr"/>
                      <a:r>
                        <a:rPr lang="en-US" altLang="zh-CN" sz="1300" b="1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(RM)</a:t>
                      </a: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300" b="1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CATATAN</a:t>
                      </a: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3776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altLang="zh-CN" sz="1500" b="1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(D) RANGKAIAN DAN PERALATAN RANGKAIAN</a:t>
                      </a: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 rowSpan="15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CN" sz="13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XX</a:t>
                      </a: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15"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US" altLang="zh-CN" sz="13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XXX.XX</a:t>
                      </a: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15"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US" altLang="zh-CN" sz="13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XXX,XXX.XX</a:t>
                      </a: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15">
                  <a:txBody>
                    <a:bodyPr/>
                    <a:lstStyle/>
                    <a:p>
                      <a:pPr algn="l" fontAlgn="ctr"/>
                      <a:endParaRPr sz="1300" b="0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Calibri" panose="020F0502020204030204"/>
                        <a:cs typeface="Arial" panose="020B0604020202020204" pitchFamily="34" charset="0"/>
                      </a:endParaRP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4242">
                <a:tc rowSpan="14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CN" sz="13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3.</a:t>
                      </a: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altLang="zh-CN" sz="1000" b="1" i="0" dirty="0">
                          <a:solidFill>
                            <a:schemeClr val="accent3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altLang="zh-CN" sz="1000" b="1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Access Switch :-</a:t>
                      </a: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9842" marR="9842" marT="9842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3" marR="9843" marT="984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3" marR="9843" marT="984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2" marR="9842" marT="98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531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2" marR="9842" marT="9842" marB="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US" altLang="zh-CN" sz="9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Capacity</a:t>
                      </a:r>
                    </a:p>
                  </a:txBody>
                  <a:tcPr marL="108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Calibri" panose="020F0502020204030204"/>
                        <a:cs typeface="Arial" panose="020B0604020202020204" pitchFamily="34" charset="0"/>
                      </a:endParaRP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2" marR="9842" marT="9842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2" marR="9842" marT="9842" marB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2" marR="9842" marT="9842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2" marR="9842" marT="9842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501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US" altLang="zh-CN" sz="9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Performance</a:t>
                      </a:r>
                    </a:p>
                  </a:txBody>
                  <a:tcPr marL="108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Calibri" panose="020F0502020204030204"/>
                        <a:cs typeface="Arial" panose="020B0604020202020204" pitchFamily="34" charset="0"/>
                      </a:endParaRP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501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US" altLang="zh-CN" sz="9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Port</a:t>
                      </a:r>
                      <a:r>
                        <a:rPr lang="en-US" altLang="zh-CN" sz="900" b="0" i="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 Type</a:t>
                      </a:r>
                      <a:endParaRPr lang="en-US" altLang="zh-CN" sz="900" b="0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/>
                        <a:cs typeface="Arial" panose="020B0604020202020204" pitchFamily="34" charset="0"/>
                      </a:endParaRPr>
                    </a:p>
                  </a:txBody>
                  <a:tcPr marL="108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Calibri" panose="020F0502020204030204"/>
                        <a:cs typeface="Arial" panose="020B0604020202020204" pitchFamily="34" charset="0"/>
                      </a:endParaRP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2" marR="9842" marT="9842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501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US" altLang="zh-CN" sz="9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Port Density</a:t>
                      </a:r>
                    </a:p>
                  </a:txBody>
                  <a:tcPr marL="108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Calibri" panose="020F0502020204030204"/>
                        <a:cs typeface="Arial" panose="020B0604020202020204" pitchFamily="34" charset="0"/>
                      </a:endParaRP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2" marR="9842" marT="9842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785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Power over Ethernet (</a:t>
                      </a:r>
                      <a:r>
                        <a:rPr lang="en-US" sz="9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PoE</a:t>
                      </a:r>
                      <a:r>
                        <a:rPr lang="en-US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or Power Over Ethernet+ (</a:t>
                      </a:r>
                      <a:r>
                        <a:rPr lang="en-US" sz="9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PoE</a:t>
                      </a:r>
                      <a:r>
                        <a:rPr lang="en-US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+)</a:t>
                      </a:r>
                      <a:endParaRPr lang="en-US" altLang="zh-CN" sz="900" b="0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/>
                        <a:cs typeface="Arial" panose="020B0604020202020204" pitchFamily="34" charset="0"/>
                      </a:endParaRPr>
                    </a:p>
                  </a:txBody>
                  <a:tcPr marL="108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Calibri" panose="020F0502020204030204"/>
                        <a:cs typeface="Arial" panose="020B0604020202020204" pitchFamily="34" charset="0"/>
                      </a:endParaRP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66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900" b="0" i="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Uplink Capacity</a:t>
                      </a:r>
                      <a:endParaRPr lang="en-US" altLang="zh-CN" sz="900" b="0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/>
                        <a:cs typeface="Arial" panose="020B0604020202020204" pitchFamily="34" charset="0"/>
                      </a:endParaRPr>
                    </a:p>
                  </a:txBody>
                  <a:tcPr marL="108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Calibri" panose="020F0502020204030204"/>
                        <a:cs typeface="Arial" panose="020B0604020202020204" pitchFamily="34" charset="0"/>
                      </a:endParaRP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2" marR="9842" marT="9842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704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Virtual Local Area Network (VLAN)</a:t>
                      </a:r>
                      <a:endParaRPr lang="en-US" altLang="zh-CN" sz="900" b="0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/>
                        <a:cs typeface="Arial" panose="020B0604020202020204" pitchFamily="34" charset="0"/>
                      </a:endParaRPr>
                    </a:p>
                  </a:txBody>
                  <a:tcPr marL="108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Calibri" panose="020F0502020204030204"/>
                        <a:cs typeface="Arial" panose="020B0604020202020204" pitchFamily="34" charset="0"/>
                      </a:endParaRP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2" marR="9842" marT="9842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704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9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Quality of Service (</a:t>
                      </a:r>
                      <a:r>
                        <a:rPr lang="en-US" altLang="zh-CN" sz="900" b="0" i="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QoS</a:t>
                      </a:r>
                      <a:r>
                        <a:rPr lang="en-US" altLang="zh-CN" sz="9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108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Calibri" panose="020F0502020204030204"/>
                        <a:cs typeface="Arial" panose="020B0604020202020204" pitchFamily="34" charset="0"/>
                      </a:endParaRP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2" marR="9842" marT="9842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863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MY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Safety Features</a:t>
                      </a:r>
                      <a:endParaRPr lang="en-US" altLang="zh-CN" sz="900" b="0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/>
                        <a:cs typeface="Arial" panose="020B0604020202020204" pitchFamily="34" charset="0"/>
                      </a:endParaRPr>
                    </a:p>
                  </a:txBody>
                  <a:tcPr marL="108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Calibri" panose="020F0502020204030204"/>
                        <a:cs typeface="Arial" panose="020B0604020202020204" pitchFamily="34" charset="0"/>
                      </a:endParaRP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2" marR="9842" marT="9842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824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MY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Network Management and Monitoring</a:t>
                      </a:r>
                      <a:endParaRPr lang="en-US" altLang="zh-CN" sz="900" b="0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/>
                        <a:cs typeface="Arial" panose="020B0604020202020204" pitchFamily="34" charset="0"/>
                      </a:endParaRPr>
                    </a:p>
                  </a:txBody>
                  <a:tcPr marL="108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Calibri" panose="020F0502020204030204"/>
                        <a:cs typeface="Arial" panose="020B0604020202020204" pitchFamily="34" charset="0"/>
                      </a:endParaRP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2" marR="9842" marT="9842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704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MY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Redundancy and High Availability</a:t>
                      </a:r>
                      <a:endParaRPr lang="en-US" altLang="zh-CN" sz="900" b="0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/>
                        <a:cs typeface="Arial" panose="020B0604020202020204" pitchFamily="34" charset="0"/>
                      </a:endParaRPr>
                    </a:p>
                  </a:txBody>
                  <a:tcPr marL="108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Calibri" panose="020F0502020204030204"/>
                        <a:cs typeface="Arial" panose="020B0604020202020204" pitchFamily="34" charset="0"/>
                      </a:endParaRP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2" marR="9842" marT="9842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082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MY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Energy Efficient </a:t>
                      </a:r>
                      <a:endParaRPr lang="en-US" altLang="zh-CN" sz="900" b="0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/>
                        <a:cs typeface="Arial" panose="020B0604020202020204" pitchFamily="34" charset="0"/>
                      </a:endParaRPr>
                    </a:p>
                  </a:txBody>
                  <a:tcPr marL="108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Calibri" panose="020F0502020204030204"/>
                        <a:cs typeface="Arial" panose="020B0604020202020204" pitchFamily="34" charset="0"/>
                      </a:endParaRP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2" marR="9842" marT="9842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4680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Supplier Support and Future Roadmap</a:t>
                      </a:r>
                      <a:endParaRPr lang="en-US" altLang="zh-CN" sz="900" b="0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/>
                        <a:cs typeface="Arial" panose="020B0604020202020204" pitchFamily="34" charset="0"/>
                      </a:endParaRPr>
                    </a:p>
                  </a:txBody>
                  <a:tcPr marL="108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Calibri" panose="020F0502020204030204"/>
                        <a:cs typeface="Arial" panose="020B0604020202020204" pitchFamily="34" charset="0"/>
                      </a:endParaRP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2" marR="9842" marT="9842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744" y="0"/>
            <a:ext cx="11945257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ms-MY"/>
              <a:t>8</a:t>
            </a:fld>
            <a:endParaRPr lang="ms-MY"/>
          </a:p>
        </p:txBody>
      </p:sp>
      <p:sp>
        <p:nvSpPr>
          <p:cNvPr id="2401" name="Google Shape;2401;p105"/>
          <p:cNvSpPr txBox="1"/>
          <p:nvPr/>
        </p:nvSpPr>
        <p:spPr>
          <a:xfrm>
            <a:off x="137567" y="133971"/>
            <a:ext cx="12328759" cy="7351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342900">
              <a:buSzPts val="2700"/>
            </a:pPr>
            <a:r>
              <a:rPr lang="ms-MY" sz="2700" b="1"/>
              <a:t>12. PERINCIAN KOS: (D) RANGKAIAN DAN PERALATAN RANGKAIAN</a:t>
            </a:r>
            <a:endParaRPr sz="2700" b="1">
              <a:solidFill>
                <a:schemeClr val="dk1"/>
              </a:solidFill>
            </a:endParaRPr>
          </a:p>
        </p:txBody>
      </p:sp>
      <p:sp>
        <p:nvSpPr>
          <p:cNvPr id="2400" name="Google Shape;2400;p105"/>
          <p:cNvSpPr txBox="1"/>
          <p:nvPr/>
        </p:nvSpPr>
        <p:spPr>
          <a:xfrm>
            <a:off x="701607" y="578631"/>
            <a:ext cx="7632700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>
              <a:buClr>
                <a:schemeClr val="dk1"/>
              </a:buClr>
              <a:buSzPts val="1800"/>
            </a:pPr>
            <a:r>
              <a:rPr lang="ms-MY" sz="1800" b="1" u="sng">
                <a:solidFill>
                  <a:schemeClr val="dk1"/>
                </a:solidFill>
              </a:rPr>
              <a:t>Perincian Peruntukan</a:t>
            </a:r>
            <a:r>
              <a:rPr lang="ms-MY" sz="1800">
                <a:solidFill>
                  <a:schemeClr val="dk1"/>
                </a:solidFill>
              </a:rPr>
              <a:t>: </a:t>
            </a:r>
          </a:p>
        </p:txBody>
      </p:sp>
      <p:graphicFrame>
        <p:nvGraphicFramePr>
          <p:cNvPr id="6" name="Table 5"/>
          <p:cNvGraphicFramePr/>
          <p:nvPr>
            <p:custDataLst>
              <p:tags r:id="rId1"/>
            </p:custDataLst>
          </p:nvPr>
        </p:nvGraphicFramePr>
        <p:xfrm>
          <a:off x="457673" y="947921"/>
          <a:ext cx="10896129" cy="5439161"/>
        </p:xfrm>
        <a:graphic>
          <a:graphicData uri="http://schemas.openxmlformats.org/drawingml/2006/table">
            <a:tbl>
              <a:tblPr/>
              <a:tblGrid>
                <a:gridCol w="4309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672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188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78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11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8611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0394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04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1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BIL.</a:t>
                      </a: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1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PERKARA</a:t>
                      </a: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1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KUANTITI</a:t>
                      </a: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1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HARGA SEUNIT</a:t>
                      </a:r>
                    </a:p>
                    <a:p>
                      <a:pPr algn="ctr" fontAlgn="ctr"/>
                      <a:r>
                        <a:rPr lang="en-US" altLang="zh-CN" sz="900" b="1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(RM)</a:t>
                      </a: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1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JUMLAH</a:t>
                      </a:r>
                    </a:p>
                    <a:p>
                      <a:pPr algn="ctr" fontAlgn="ctr"/>
                      <a:r>
                        <a:rPr lang="en-US" altLang="zh-CN" sz="900" b="1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(RM)</a:t>
                      </a: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1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CATATAN</a:t>
                      </a: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2044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altLang="zh-CN" sz="900" b="1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(D) RANGKAIAN DAN PERALATAN RANGKAIAN</a:t>
                      </a: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 rowSpan="15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CN" sz="9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15"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US" altLang="zh-CN" sz="9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8,000.00</a:t>
                      </a: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15"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US" altLang="zh-CN" sz="9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8,000.00</a:t>
                      </a: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15">
                  <a:txBody>
                    <a:bodyPr/>
                    <a:lstStyle/>
                    <a:p>
                      <a:pPr algn="l" fontAlgn="ctr"/>
                      <a:r>
                        <a:rPr lang="it-IT" sz="9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 panose="020F0502020204030204"/>
                          <a:cs typeface="Arial" panose="020B0604020202020204" pitchFamily="34" charset="0"/>
                        </a:rPr>
                        <a:t>Lokasi : Hospital Kuala Lumpur di bahagian xxx</a:t>
                      </a:r>
                    </a:p>
                    <a:p>
                      <a:pPr algn="l" fontAlgn="ctr"/>
                      <a:endParaRPr sz="900" b="0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Calibri" panose="020F0502020204030204"/>
                        <a:cs typeface="Arial" panose="020B0604020202020204" pitchFamily="34" charset="0"/>
                      </a:endParaRP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0106">
                <a:tc rowSpan="14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CN" sz="9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3.</a:t>
                      </a: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altLang="zh-CN" sz="900" b="1" i="0" dirty="0">
                          <a:solidFill>
                            <a:schemeClr val="accent3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altLang="zh-CN" sz="900" b="1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Access Switch :-</a:t>
                      </a: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9842" marR="9842" marT="9842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3" marR="9843" marT="984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3" marR="9843" marT="984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2" marR="9842" marT="98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083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2" marR="9842" marT="9842" marB="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US" altLang="zh-CN" sz="9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Capacity</a:t>
                      </a:r>
                    </a:p>
                  </a:txBody>
                  <a:tcPr marL="108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 panose="020F0502020204030204"/>
                          <a:cs typeface="Arial" panose="020B0604020202020204" pitchFamily="34" charset="0"/>
                        </a:rPr>
                        <a:t>Min 176 Gbps</a:t>
                      </a:r>
                    </a:p>
                  </a:txBody>
                  <a:tcPr marL="108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2" marR="9842" marT="9842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2" marR="9842" marT="9842" marB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2" marR="9842" marT="9842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2" marR="9842" marT="9842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587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US" altLang="zh-CN" sz="9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Performance</a:t>
                      </a:r>
                    </a:p>
                  </a:txBody>
                  <a:tcPr marL="108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 panose="020F0502020204030204"/>
                          <a:cs typeface="Arial" panose="020B0604020202020204" pitchFamily="34" charset="0"/>
                        </a:rPr>
                        <a:t>Min 130.9 Mpps</a:t>
                      </a:r>
                    </a:p>
                  </a:txBody>
                  <a:tcPr marL="108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587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US" altLang="zh-CN" sz="9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Port</a:t>
                      </a:r>
                      <a:r>
                        <a:rPr lang="en-US" altLang="zh-CN" sz="900" b="0" i="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 Type</a:t>
                      </a:r>
                      <a:endParaRPr lang="en-US" altLang="zh-CN" sz="900" b="0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/>
                        <a:cs typeface="Arial" panose="020B0604020202020204" pitchFamily="34" charset="0"/>
                      </a:endParaRPr>
                    </a:p>
                  </a:txBody>
                  <a:tcPr marL="108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 panose="020F0502020204030204"/>
                          <a:cs typeface="Arial" panose="020B0604020202020204" pitchFamily="34" charset="0"/>
                        </a:rPr>
                        <a:t>PoE+ ports support 1G RJ45, 1G/2.5G RJ45 and 1G/10G SFP+</a:t>
                      </a:r>
                    </a:p>
                  </a:txBody>
                  <a:tcPr marL="108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2" marR="9842" marT="9842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587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US" altLang="zh-CN" sz="9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Port Density</a:t>
                      </a:r>
                    </a:p>
                  </a:txBody>
                  <a:tcPr marL="108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 panose="020F0502020204030204"/>
                          <a:cs typeface="Arial" panose="020B0604020202020204" pitchFamily="34" charset="0"/>
                        </a:rPr>
                        <a:t>24 or 48 PoE+ ports</a:t>
                      </a:r>
                    </a:p>
                  </a:txBody>
                  <a:tcPr marL="108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2" marR="9842" marT="9842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89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Power over Ethernet (</a:t>
                      </a:r>
                      <a:r>
                        <a:rPr lang="en-US" sz="9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PoE</a:t>
                      </a:r>
                      <a:r>
                        <a:rPr lang="en-US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or Power Over Ethernet+ (</a:t>
                      </a:r>
                      <a:r>
                        <a:rPr lang="en-US" sz="9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PoE</a:t>
                      </a:r>
                      <a:r>
                        <a:rPr lang="en-US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+)</a:t>
                      </a:r>
                      <a:endParaRPr lang="en-US" altLang="zh-CN" sz="900" b="0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/>
                        <a:cs typeface="Arial" panose="020B0604020202020204" pitchFamily="34" charset="0"/>
                      </a:endParaRPr>
                    </a:p>
                  </a:txBody>
                  <a:tcPr marL="108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 panose="020F0502020204030204"/>
                          <a:cs typeface="Arial" panose="020B0604020202020204" pitchFamily="34" charset="0"/>
                        </a:rPr>
                        <a:t>Supported with 15,4 watt or 30 watts</a:t>
                      </a:r>
                    </a:p>
                  </a:txBody>
                  <a:tcPr marL="108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393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900" b="0" i="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Uplink Capacity</a:t>
                      </a:r>
                      <a:endParaRPr lang="en-US" altLang="zh-CN" sz="900" b="0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/>
                        <a:cs typeface="Arial" panose="020B0604020202020204" pitchFamily="34" charset="0"/>
                      </a:endParaRPr>
                    </a:p>
                  </a:txBody>
                  <a:tcPr marL="108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 panose="020F0502020204030204"/>
                          <a:cs typeface="Arial" panose="020B0604020202020204" pitchFamily="34" charset="0"/>
                        </a:rPr>
                        <a:t>uplink 10Gbps or 2x10Gbps by Link Aggregation Control Protocol</a:t>
                      </a:r>
                    </a:p>
                    <a:p>
                      <a:pPr algn="l" fontAlgn="ctr"/>
                      <a:r>
                        <a:rPr lang="en-US" sz="9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 panose="020F0502020204030204"/>
                          <a:cs typeface="Arial" panose="020B0604020202020204" pitchFamily="34" charset="0"/>
                        </a:rPr>
                        <a:t>(LACP) (IEEE 802.3ad)</a:t>
                      </a:r>
                    </a:p>
                  </a:txBody>
                  <a:tcPr marL="108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2" marR="9842" marT="9842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89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Virtual Local Area Network (VLAN)</a:t>
                      </a:r>
                      <a:endParaRPr lang="en-US" altLang="zh-CN" sz="900" b="0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/>
                        <a:cs typeface="Arial" panose="020B0604020202020204" pitchFamily="34" charset="0"/>
                      </a:endParaRPr>
                    </a:p>
                  </a:txBody>
                  <a:tcPr marL="108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 panose="020F0502020204030204"/>
                          <a:cs typeface="Arial" panose="020B0604020202020204" pitchFamily="34" charset="0"/>
                        </a:rPr>
                        <a:t>Supported</a:t>
                      </a:r>
                    </a:p>
                  </a:txBody>
                  <a:tcPr marL="108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2" marR="9842" marT="9842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393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9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Quality of Service (</a:t>
                      </a:r>
                      <a:r>
                        <a:rPr lang="en-US" altLang="zh-CN" sz="900" b="0" i="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QoS</a:t>
                      </a:r>
                      <a:r>
                        <a:rPr lang="en-US" altLang="zh-CN" sz="9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108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 panose="020F0502020204030204"/>
                          <a:cs typeface="Arial" panose="020B0604020202020204" pitchFamily="34" charset="0"/>
                        </a:rPr>
                        <a:t>Support </a:t>
                      </a:r>
                      <a:r>
                        <a:rPr lang="en-MY" sz="900" dirty="0"/>
                        <a:t>Traffic Classification example Layer 2, Layer 3 and Application Based. Traffic Policing, Traffic Shaping and Queuing and Scheduling</a:t>
                      </a:r>
                      <a:endParaRPr lang="en-US" sz="900" b="0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Calibri" panose="020F0502020204030204"/>
                        <a:cs typeface="Arial" panose="020B0604020202020204" pitchFamily="34" charset="0"/>
                      </a:endParaRPr>
                    </a:p>
                  </a:txBody>
                  <a:tcPr marL="108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2" marR="9842" marT="9842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0892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MY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Safety Features</a:t>
                      </a:r>
                      <a:endParaRPr lang="en-US" altLang="zh-CN" sz="900" b="0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/>
                        <a:cs typeface="Arial" panose="020B0604020202020204" pitchFamily="34" charset="0"/>
                      </a:endParaRPr>
                    </a:p>
                  </a:txBody>
                  <a:tcPr marL="108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 panose="020F0502020204030204"/>
                          <a:cs typeface="Arial" panose="020B0604020202020204" pitchFamily="34" charset="0"/>
                        </a:rPr>
                        <a:t>Access Control List (ACL), Virtual Local Area Network (VLAN), </a:t>
                      </a:r>
                    </a:p>
                    <a:p>
                      <a:pPr algn="l" fontAlgn="ctr"/>
                      <a:r>
                        <a:rPr lang="en-US" sz="9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 panose="020F0502020204030204"/>
                          <a:cs typeface="Arial" panose="020B0604020202020204" pitchFamily="34" charset="0"/>
                        </a:rPr>
                        <a:t>Port security and Denial of Service (DoS), and Authentication standards 802.1X, address filtering, Media Access Control (MAC)</a:t>
                      </a:r>
                    </a:p>
                  </a:txBody>
                  <a:tcPr marL="108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2" marR="9842" marT="9842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8393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MY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Network Management and Monitoring</a:t>
                      </a:r>
                      <a:endParaRPr lang="en-US" altLang="zh-CN" sz="900" b="0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/>
                        <a:cs typeface="Arial" panose="020B0604020202020204" pitchFamily="34" charset="0"/>
                      </a:endParaRPr>
                    </a:p>
                  </a:txBody>
                  <a:tcPr marL="108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fontAlgn="ctr">
                        <a:buFontTx/>
                        <a:buNone/>
                      </a:pPr>
                      <a:r>
                        <a:rPr lang="en-US" sz="9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 panose="020F0502020204030204"/>
                          <a:cs typeface="Arial" panose="020B0604020202020204" pitchFamily="34" charset="0"/>
                        </a:rPr>
                        <a:t>SNMPv1, v2c, v3, CLI and SSH </a:t>
                      </a:r>
                    </a:p>
                    <a:p>
                      <a:pPr marL="0" indent="0" algn="l" fontAlgn="ctr">
                        <a:buFontTx/>
                        <a:buNone/>
                      </a:pPr>
                      <a:r>
                        <a:rPr lang="en-US" sz="9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 panose="020F0502020204030204"/>
                          <a:cs typeface="Arial" panose="020B0604020202020204" pitchFamily="34" charset="0"/>
                        </a:rPr>
                        <a:t>advanced monitoring capabilities such as traffic</a:t>
                      </a:r>
                    </a:p>
                    <a:p>
                      <a:pPr marL="0" indent="0" algn="l" fontAlgn="ctr">
                        <a:buFontTx/>
                        <a:buNone/>
                      </a:pPr>
                      <a:r>
                        <a:rPr lang="en-US" sz="9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 panose="020F0502020204030204"/>
                          <a:cs typeface="Arial" panose="020B0604020202020204" pitchFamily="34" charset="0"/>
                        </a:rPr>
                        <a:t>analysis, performance statistics and network health monitor </a:t>
                      </a:r>
                    </a:p>
                  </a:txBody>
                  <a:tcPr marL="108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2" marR="9842" marT="9842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50892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MY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Redundancy and High Availability</a:t>
                      </a:r>
                      <a:endParaRPr lang="en-US" altLang="zh-CN" sz="900" b="0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/>
                        <a:cs typeface="Arial" panose="020B0604020202020204" pitchFamily="34" charset="0"/>
                      </a:endParaRPr>
                    </a:p>
                  </a:txBody>
                  <a:tcPr marL="108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 panose="020F0502020204030204"/>
                          <a:cs typeface="Arial" panose="020B0604020202020204" pitchFamily="34" charset="0"/>
                        </a:rPr>
                        <a:t>(HA) such as Spanning Tree Protocol</a:t>
                      </a:r>
                    </a:p>
                    <a:p>
                      <a:pPr algn="l" fontAlgn="ctr"/>
                      <a:r>
                        <a:rPr lang="en-US" sz="9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 panose="020F0502020204030204"/>
                          <a:cs typeface="Arial" panose="020B0604020202020204" pitchFamily="34" charset="0"/>
                        </a:rPr>
                        <a:t>(STP) IEEE 802.1D or Rapid Spanning Tree Protocol (RSTP) IEEE</a:t>
                      </a:r>
                    </a:p>
                    <a:p>
                      <a:pPr algn="l" fontAlgn="ctr"/>
                      <a:r>
                        <a:rPr lang="en-US" sz="9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 panose="020F0502020204030204"/>
                          <a:cs typeface="Arial" panose="020B0604020202020204" pitchFamily="34" charset="0"/>
                        </a:rPr>
                        <a:t>802.1w</a:t>
                      </a:r>
                    </a:p>
                  </a:txBody>
                  <a:tcPr marL="108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2" marR="9842" marT="9842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589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MY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Energy Efficient </a:t>
                      </a:r>
                      <a:endParaRPr lang="en-US" altLang="zh-CN" sz="900" b="0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/>
                        <a:cs typeface="Arial" panose="020B0604020202020204" pitchFamily="34" charset="0"/>
                      </a:endParaRPr>
                    </a:p>
                  </a:txBody>
                  <a:tcPr marL="108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 panose="020F0502020204030204"/>
                          <a:cs typeface="Arial" panose="020B0604020202020204" pitchFamily="34" charset="0"/>
                        </a:rPr>
                        <a:t>Energy-Efficient Ethernet (IEEE) 802.3az</a:t>
                      </a:r>
                    </a:p>
                    <a:p>
                      <a:pPr algn="l" fontAlgn="ctr"/>
                      <a:r>
                        <a:rPr lang="en-US" sz="9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 panose="020F0502020204030204"/>
                          <a:cs typeface="Arial" panose="020B0604020202020204" pitchFamily="34" charset="0"/>
                        </a:rPr>
                        <a:t>Sleep mode port or dynamic power allocation</a:t>
                      </a:r>
                    </a:p>
                  </a:txBody>
                  <a:tcPr marL="108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2" marR="9842" marT="9842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159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Supplier Support and Future Roadmap</a:t>
                      </a:r>
                      <a:endParaRPr lang="en-US" altLang="zh-CN" sz="900" b="0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/>
                        <a:cs typeface="Arial" panose="020B0604020202020204" pitchFamily="34" charset="0"/>
                      </a:endParaRPr>
                    </a:p>
                  </a:txBody>
                  <a:tcPr marL="108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 panose="020F0502020204030204"/>
                          <a:cs typeface="Arial" panose="020B0604020202020204" pitchFamily="34" charset="0"/>
                        </a:rPr>
                        <a:t>Firmware upgrade, bug fixing and</a:t>
                      </a:r>
                    </a:p>
                    <a:p>
                      <a:pPr algn="l" fontAlgn="ctr"/>
                      <a:r>
                        <a:rPr lang="en-US" sz="9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libri" panose="020F0502020204030204"/>
                          <a:cs typeface="Arial" panose="020B0604020202020204" pitchFamily="34" charset="0"/>
                        </a:rPr>
                        <a:t>relevance with emerging technologies</a:t>
                      </a:r>
                    </a:p>
                  </a:txBody>
                  <a:tcPr marL="108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2" marR="9842" marT="9842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ms-MY"/>
              <a:t>9</a:t>
            </a:fld>
            <a:endParaRPr lang="ms-MY"/>
          </a:p>
        </p:txBody>
      </p:sp>
      <p:sp>
        <p:nvSpPr>
          <p:cNvPr id="2401" name="Google Shape;2401;p105"/>
          <p:cNvSpPr txBox="1"/>
          <p:nvPr/>
        </p:nvSpPr>
        <p:spPr>
          <a:xfrm>
            <a:off x="137567" y="133971"/>
            <a:ext cx="12328759" cy="7351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342900">
              <a:buSzPts val="2700"/>
            </a:pPr>
            <a:r>
              <a:rPr lang="ms-MY" sz="2700" b="1"/>
              <a:t>12. PERINCIAN KOS: (D) RANGKAIAN DAN PERALATAN RANGKAIAN</a:t>
            </a:r>
            <a:endParaRPr sz="2700" b="1">
              <a:solidFill>
                <a:schemeClr val="dk1"/>
              </a:solidFill>
            </a:endParaRPr>
          </a:p>
        </p:txBody>
      </p:sp>
      <p:sp>
        <p:nvSpPr>
          <p:cNvPr id="2400" name="Google Shape;2400;p105"/>
          <p:cNvSpPr txBox="1"/>
          <p:nvPr/>
        </p:nvSpPr>
        <p:spPr>
          <a:xfrm>
            <a:off x="692554" y="685655"/>
            <a:ext cx="7632700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>
              <a:buClr>
                <a:schemeClr val="dk1"/>
              </a:buClr>
              <a:buSzPts val="1800"/>
            </a:pPr>
            <a:r>
              <a:rPr lang="ms-MY" sz="1800" b="1" u="sng" dirty="0">
                <a:solidFill>
                  <a:schemeClr val="dk1"/>
                </a:solidFill>
              </a:rPr>
              <a:t>Perincian Peruntukan</a:t>
            </a:r>
            <a:r>
              <a:rPr lang="ms-MY" sz="1800" dirty="0">
                <a:solidFill>
                  <a:schemeClr val="dk1"/>
                </a:solidFill>
              </a:rPr>
              <a:t>: </a:t>
            </a:r>
          </a:p>
        </p:txBody>
      </p:sp>
      <p:graphicFrame>
        <p:nvGraphicFramePr>
          <p:cNvPr id="6" name="Table 5"/>
          <p:cNvGraphicFramePr/>
          <p:nvPr>
            <p:custDataLst>
              <p:tags r:id="rId1"/>
            </p:custDataLst>
          </p:nvPr>
        </p:nvGraphicFramePr>
        <p:xfrm>
          <a:off x="468966" y="1180619"/>
          <a:ext cx="11318241" cy="5108104"/>
        </p:xfrm>
        <a:graphic>
          <a:graphicData uri="http://schemas.openxmlformats.org/drawingml/2006/table">
            <a:tbl>
              <a:tblPr/>
              <a:tblGrid>
                <a:gridCol w="447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268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639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07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008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4368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5445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4714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300" b="1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BIL.</a:t>
                      </a: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1300" b="1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PERKARA</a:t>
                      </a: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300" b="1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KUANTITI</a:t>
                      </a: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300" b="1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HARGA SEUNIT</a:t>
                      </a:r>
                    </a:p>
                    <a:p>
                      <a:pPr algn="ctr" fontAlgn="ctr"/>
                      <a:r>
                        <a:rPr lang="en-US" altLang="zh-CN" sz="1300" b="1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(RM)</a:t>
                      </a: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300" b="1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JUMLAH</a:t>
                      </a:r>
                    </a:p>
                    <a:p>
                      <a:pPr algn="ctr" fontAlgn="ctr"/>
                      <a:r>
                        <a:rPr lang="en-US" altLang="zh-CN" sz="1300" b="1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(RM)</a:t>
                      </a: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300" b="1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CATATAN</a:t>
                      </a: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6308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altLang="zh-CN" sz="1500" b="1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(D) RANGKAIAN DAN PERALATAN RANGKAIAN</a:t>
                      </a: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altLang="zh-CN" sz="1500" b="1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/>
                        <a:cs typeface="Arial" panose="020B0604020202020204" pitchFamily="34" charset="0"/>
                      </a:endParaRP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altLang="zh-CN" sz="1500" b="1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/>
                        <a:cs typeface="Arial" panose="020B0604020202020204" pitchFamily="34" charset="0"/>
                      </a:endParaRP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altLang="zh-CN" sz="1500" b="1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/>
                        <a:cs typeface="Arial" panose="020B0604020202020204" pitchFamily="34" charset="0"/>
                      </a:endParaRP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11">
                  <a:txBody>
                    <a:bodyPr/>
                    <a:lstStyle/>
                    <a:p>
                      <a:pPr algn="l" fontAlgn="ctr"/>
                      <a:endParaRPr sz="1300" b="0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Calibri" panose="020F0502020204030204"/>
                        <a:cs typeface="Arial" panose="020B0604020202020204" pitchFamily="34" charset="0"/>
                      </a:endParaRP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5483">
                <a:tc rowSpan="10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CN" sz="13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4.</a:t>
                      </a: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altLang="zh-CN" sz="900" b="1" i="0" dirty="0">
                          <a:solidFill>
                            <a:schemeClr val="accent3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l" fontAlgn="ctr">
                        <a:buNone/>
                      </a:pPr>
                      <a:r>
                        <a:rPr lang="en-US" altLang="zh-CN" sz="1000" b="1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  Transceiver</a:t>
                      </a:r>
                      <a:r>
                        <a:rPr lang="en-US" altLang="zh-CN" sz="1000" b="1" i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 Single Mode :-</a:t>
                      </a:r>
                    </a:p>
                    <a:p>
                      <a:pPr algn="l" fontAlgn="ctr">
                        <a:buNone/>
                      </a:pPr>
                      <a:endParaRPr lang="en-US" altLang="zh-CN" sz="900" b="1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" panose="020B0604020202020204"/>
                        <a:cs typeface="Arial" panose="020B0604020202020204" pitchFamily="34" charset="0"/>
                      </a:endParaRP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9842" marR="9842" marT="9842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10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CN" sz="13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XX</a:t>
                      </a:r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10">
                  <a:txBody>
                    <a:bodyPr/>
                    <a:lstStyle/>
                    <a:p>
                      <a:pPr algn="ctr" fontAlgn="t">
                        <a:buNone/>
                      </a:pPr>
                      <a:endParaRPr lang="en-US" altLang="zh-CN" sz="1300" b="0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/>
                        <a:cs typeface="Arial" panose="020B0604020202020204" pitchFamily="34" charset="0"/>
                      </a:endParaRPr>
                    </a:p>
                    <a:p>
                      <a:pPr algn="ctr" fontAlgn="t">
                        <a:buNone/>
                      </a:pPr>
                      <a:endParaRPr lang="en-US" altLang="zh-CN" sz="1300" b="0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/>
                        <a:cs typeface="Arial" panose="020B0604020202020204" pitchFamily="34" charset="0"/>
                      </a:endParaRPr>
                    </a:p>
                    <a:p>
                      <a:pPr algn="ctr" fontAlgn="t">
                        <a:buNone/>
                      </a:pPr>
                      <a:endParaRPr lang="en-US" altLang="zh-CN" sz="1300" b="0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/>
                        <a:cs typeface="Arial" panose="020B0604020202020204" pitchFamily="34" charset="0"/>
                      </a:endParaRPr>
                    </a:p>
                    <a:p>
                      <a:pPr algn="ctr" fontAlgn="t">
                        <a:buNone/>
                      </a:pPr>
                      <a:endParaRPr lang="en-US" altLang="zh-CN" sz="1300" b="0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/>
                        <a:cs typeface="Arial" panose="020B0604020202020204" pitchFamily="34" charset="0"/>
                      </a:endParaRPr>
                    </a:p>
                    <a:p>
                      <a:pPr algn="ctr" fontAlgn="t">
                        <a:buNone/>
                      </a:pPr>
                      <a:endParaRPr lang="en-US" altLang="zh-CN" sz="1300" b="0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/>
                        <a:cs typeface="Arial" panose="020B0604020202020204" pitchFamily="34" charset="0"/>
                      </a:endParaRPr>
                    </a:p>
                    <a:p>
                      <a:pPr algn="ctr" fontAlgn="t">
                        <a:buNone/>
                      </a:pPr>
                      <a:endParaRPr lang="en-US" altLang="zh-CN" sz="1300" b="0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/>
                        <a:cs typeface="Arial" panose="020B0604020202020204" pitchFamily="34" charset="0"/>
                      </a:endParaRPr>
                    </a:p>
                    <a:p>
                      <a:pPr algn="ctr" fontAlgn="t">
                        <a:buNone/>
                      </a:pPr>
                      <a:endParaRPr lang="en-US" altLang="zh-CN" sz="1300" b="0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/>
                        <a:cs typeface="Arial" panose="020B0604020202020204" pitchFamily="34" charset="0"/>
                      </a:endParaRPr>
                    </a:p>
                    <a:p>
                      <a:pPr algn="ctr" fontAlgn="t">
                        <a:buNone/>
                      </a:pPr>
                      <a:endParaRPr lang="en-US" altLang="zh-CN" sz="1300" b="0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/>
                        <a:cs typeface="Arial" panose="020B0604020202020204" pitchFamily="34" charset="0"/>
                      </a:endParaRPr>
                    </a:p>
                    <a:p>
                      <a:pPr algn="ctr" fontAlgn="t">
                        <a:buNone/>
                      </a:pPr>
                      <a:endParaRPr lang="en-US" altLang="zh-CN" sz="1300" b="0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/>
                        <a:cs typeface="Arial" panose="020B0604020202020204" pitchFamily="34" charset="0"/>
                      </a:endParaRPr>
                    </a:p>
                    <a:p>
                      <a:pPr algn="ctr" fontAlgn="t">
                        <a:buNone/>
                      </a:pPr>
                      <a:endParaRPr lang="en-US" altLang="zh-CN" sz="1300" b="0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/>
                        <a:cs typeface="Arial" panose="020B0604020202020204" pitchFamily="34" charset="0"/>
                      </a:endParaRPr>
                    </a:p>
                    <a:p>
                      <a:pPr algn="ctr" fontAlgn="t">
                        <a:buNone/>
                      </a:pPr>
                      <a:r>
                        <a:rPr lang="en-US" altLang="zh-CN" sz="13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XXX.XX</a:t>
                      </a:r>
                    </a:p>
                  </a:txBody>
                  <a:tcPr marL="9843" marR="9843" marT="984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10">
                  <a:txBody>
                    <a:bodyPr/>
                    <a:lstStyle/>
                    <a:p>
                      <a:pPr algn="ctr" fontAlgn="t">
                        <a:buNone/>
                      </a:pPr>
                      <a:endParaRPr lang="en-US" altLang="zh-CN" sz="1300" b="0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/>
                        <a:cs typeface="Arial" panose="020B0604020202020204" pitchFamily="34" charset="0"/>
                      </a:endParaRPr>
                    </a:p>
                    <a:p>
                      <a:pPr algn="ctr" fontAlgn="t">
                        <a:buNone/>
                      </a:pPr>
                      <a:endParaRPr lang="en-US" altLang="zh-CN" sz="1300" b="0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/>
                        <a:cs typeface="Arial" panose="020B0604020202020204" pitchFamily="34" charset="0"/>
                      </a:endParaRPr>
                    </a:p>
                    <a:p>
                      <a:pPr algn="ctr" fontAlgn="t">
                        <a:buNone/>
                      </a:pPr>
                      <a:endParaRPr lang="en-US" altLang="zh-CN" sz="1300" b="0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/>
                        <a:cs typeface="Arial" panose="020B0604020202020204" pitchFamily="34" charset="0"/>
                      </a:endParaRPr>
                    </a:p>
                    <a:p>
                      <a:pPr algn="ctr" fontAlgn="t">
                        <a:buNone/>
                      </a:pPr>
                      <a:endParaRPr lang="en-US" altLang="zh-CN" sz="1300" b="0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/>
                        <a:cs typeface="Arial" panose="020B0604020202020204" pitchFamily="34" charset="0"/>
                      </a:endParaRPr>
                    </a:p>
                    <a:p>
                      <a:pPr algn="ctr" fontAlgn="t">
                        <a:buNone/>
                      </a:pPr>
                      <a:endParaRPr lang="en-US" altLang="zh-CN" sz="1300" b="0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/>
                        <a:cs typeface="Arial" panose="020B0604020202020204" pitchFamily="34" charset="0"/>
                      </a:endParaRPr>
                    </a:p>
                    <a:p>
                      <a:pPr algn="ctr" fontAlgn="t">
                        <a:buNone/>
                      </a:pPr>
                      <a:endParaRPr lang="en-US" altLang="zh-CN" sz="1300" b="0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/>
                        <a:cs typeface="Arial" panose="020B0604020202020204" pitchFamily="34" charset="0"/>
                      </a:endParaRPr>
                    </a:p>
                    <a:p>
                      <a:pPr algn="ctr" fontAlgn="t">
                        <a:buNone/>
                      </a:pPr>
                      <a:endParaRPr lang="en-US" altLang="zh-CN" sz="1300" b="0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/>
                        <a:cs typeface="Arial" panose="020B0604020202020204" pitchFamily="34" charset="0"/>
                      </a:endParaRPr>
                    </a:p>
                    <a:p>
                      <a:pPr algn="ctr" fontAlgn="t">
                        <a:buNone/>
                      </a:pPr>
                      <a:endParaRPr lang="en-US" altLang="zh-CN" sz="1300" b="0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/>
                        <a:cs typeface="Arial" panose="020B0604020202020204" pitchFamily="34" charset="0"/>
                      </a:endParaRPr>
                    </a:p>
                    <a:p>
                      <a:pPr algn="ctr" fontAlgn="t">
                        <a:buNone/>
                      </a:pPr>
                      <a:endParaRPr lang="en-US" altLang="zh-CN" sz="1300" b="0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/>
                        <a:cs typeface="Arial" panose="020B0604020202020204" pitchFamily="34" charset="0"/>
                      </a:endParaRPr>
                    </a:p>
                    <a:p>
                      <a:pPr algn="ctr" fontAlgn="t">
                        <a:buNone/>
                      </a:pPr>
                      <a:endParaRPr lang="en-US" altLang="zh-CN" sz="1300" b="0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/>
                        <a:cs typeface="Arial" panose="020B0604020202020204" pitchFamily="34" charset="0"/>
                      </a:endParaRPr>
                    </a:p>
                    <a:p>
                      <a:pPr algn="ctr" fontAlgn="t">
                        <a:buNone/>
                      </a:pPr>
                      <a:r>
                        <a:rPr lang="en-US" altLang="zh-CN" sz="13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/>
                          <a:cs typeface="Arial" panose="020B0604020202020204" pitchFamily="34" charset="0"/>
                        </a:rPr>
                        <a:t>XXX,XXX.XX</a:t>
                      </a:r>
                    </a:p>
                  </a:txBody>
                  <a:tcPr marL="9843" marR="9843" marT="984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2" marR="9842" marT="98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26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2" marR="9842" marT="9842" marB="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MY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Form Factor</a:t>
                      </a:r>
                      <a:endParaRPr lang="en-US" altLang="zh-CN" sz="900" b="0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/>
                        <a:cs typeface="Arial" panose="020B0604020202020204" pitchFamily="34" charset="0"/>
                      </a:endParaRPr>
                    </a:p>
                  </a:txBody>
                  <a:tcPr marL="108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Calibri" panose="020F0502020204030204"/>
                        <a:cs typeface="Arial" panose="020B0604020202020204" pitchFamily="34" charset="0"/>
                      </a:endParaRPr>
                    </a:p>
                  </a:txBody>
                  <a:tcPr marL="36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2" marR="9842" marT="98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2" marR="9842" marT="984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2" marR="9842" marT="984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2" marR="9842" marT="98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710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MY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Data Rate and  Protocol</a:t>
                      </a:r>
                      <a:endParaRPr lang="en-US" altLang="zh-CN" sz="900" b="0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/>
                        <a:cs typeface="Arial" panose="020B0604020202020204" pitchFamily="34" charset="0"/>
                      </a:endParaRPr>
                    </a:p>
                  </a:txBody>
                  <a:tcPr marL="108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Calibri" panose="020F0502020204030204"/>
                        <a:cs typeface="Arial" panose="020B0604020202020204" pitchFamily="34" charset="0"/>
                      </a:endParaRPr>
                    </a:p>
                  </a:txBody>
                  <a:tcPr marL="36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710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MY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Fiber Type and Distance</a:t>
                      </a:r>
                      <a:endParaRPr lang="en-US" altLang="zh-CN" sz="900" b="0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/>
                        <a:cs typeface="Arial" panose="020B0604020202020204" pitchFamily="34" charset="0"/>
                      </a:endParaRPr>
                    </a:p>
                  </a:txBody>
                  <a:tcPr marL="108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Calibri" panose="020F0502020204030204"/>
                        <a:cs typeface="Arial" panose="020B0604020202020204" pitchFamily="34" charset="0"/>
                      </a:endParaRPr>
                    </a:p>
                  </a:txBody>
                  <a:tcPr marL="36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2" marR="9842" marT="9842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53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MY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Connector</a:t>
                      </a:r>
                      <a:endParaRPr lang="en-US" altLang="zh-CN" sz="900" b="0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/>
                        <a:cs typeface="Arial" panose="020B0604020202020204" pitchFamily="34" charset="0"/>
                      </a:endParaRPr>
                    </a:p>
                  </a:txBody>
                  <a:tcPr marL="108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Calibri" panose="020F0502020204030204"/>
                        <a:cs typeface="Arial" panose="020B0604020202020204" pitchFamily="34" charset="0"/>
                      </a:endParaRPr>
                    </a:p>
                  </a:txBody>
                  <a:tcPr marL="36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2" marR="9842" marT="9842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796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MY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Wavelength</a:t>
                      </a:r>
                      <a:endParaRPr lang="en-US" altLang="zh-CN" sz="900" b="0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/>
                        <a:cs typeface="Arial" panose="020B0604020202020204" pitchFamily="34" charset="0"/>
                      </a:endParaRPr>
                    </a:p>
                  </a:txBody>
                  <a:tcPr marL="108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Calibri" panose="020F0502020204030204"/>
                        <a:cs typeface="Arial" panose="020B0604020202020204" pitchFamily="34" charset="0"/>
                      </a:endParaRPr>
                    </a:p>
                  </a:txBody>
                  <a:tcPr marL="36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17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Digital Diagnostics Monitoring (DDM) if needed</a:t>
                      </a:r>
                      <a:endParaRPr lang="en-US" altLang="zh-CN" sz="900" b="0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/>
                        <a:cs typeface="Arial" panose="020B0604020202020204" pitchFamily="34" charset="0"/>
                      </a:endParaRPr>
                    </a:p>
                  </a:txBody>
                  <a:tcPr marL="108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Calibri" panose="020F0502020204030204"/>
                        <a:cs typeface="Arial" panose="020B0604020202020204" pitchFamily="34" charset="0"/>
                      </a:endParaRPr>
                    </a:p>
                  </a:txBody>
                  <a:tcPr marL="36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2" marR="9842" marT="9842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995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MY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Compatibility</a:t>
                      </a:r>
                      <a:endParaRPr lang="en-US" altLang="zh-CN" sz="900" b="0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/>
                        <a:cs typeface="Arial" panose="020B0604020202020204" pitchFamily="34" charset="0"/>
                      </a:endParaRPr>
                    </a:p>
                  </a:txBody>
                  <a:tcPr marL="108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Calibri" panose="020F0502020204030204"/>
                        <a:cs typeface="Arial" panose="020B0604020202020204" pitchFamily="34" charset="0"/>
                      </a:endParaRPr>
                    </a:p>
                  </a:txBody>
                  <a:tcPr marL="36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2" marR="9842" marT="9842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487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lang="en-MY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Quality and Trust </a:t>
                      </a:r>
                      <a:endParaRPr lang="en-US" altLang="zh-CN" sz="900" b="0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/>
                        <a:cs typeface="Arial" panose="020B0604020202020204" pitchFamily="34" charset="0"/>
                      </a:endParaRPr>
                    </a:p>
                  </a:txBody>
                  <a:tcPr marL="108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Calibri" panose="020F0502020204030204"/>
                        <a:cs typeface="Arial" panose="020B0604020202020204" pitchFamily="34" charset="0"/>
                      </a:endParaRPr>
                    </a:p>
                  </a:txBody>
                  <a:tcPr marL="36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2" marR="9842" marT="98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820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/>
                        <a:buNone/>
                        <a:defRPr/>
                      </a:pPr>
                      <a:endParaRPr lang="en-MY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lang="en-MY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Supplier Support</a:t>
                      </a:r>
                      <a:endParaRPr lang="en-US" altLang="zh-CN" sz="900" b="0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/>
                        <a:cs typeface="Arial" panose="020B0604020202020204" pitchFamily="34" charset="0"/>
                      </a:endParaRPr>
                    </a:p>
                    <a:p>
                      <a:pPr algn="l" fontAlgn="ctr"/>
                      <a:endParaRPr lang="en-US" altLang="zh-CN" sz="900" b="0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/>
                        <a:cs typeface="Arial" panose="020B0604020202020204" pitchFamily="34" charset="0"/>
                      </a:endParaRPr>
                    </a:p>
                  </a:txBody>
                  <a:tcPr marL="108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Calibri" panose="020F0502020204030204"/>
                        <a:cs typeface="Arial" panose="020B0604020202020204" pitchFamily="34" charset="0"/>
                      </a:endParaRPr>
                    </a:p>
                  </a:txBody>
                  <a:tcPr marL="36000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3" marR="9843" marT="984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3" marR="9843" marT="984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843" marR="9843" marT="98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891*395"/>
  <p:tag name="TABLE_ENDDRAG_RECT" val="36*111*891*39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891*395"/>
  <p:tag name="TABLE_ENDDRAG_RECT" val="36*111*891*39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891*395"/>
  <p:tag name="TABLE_ENDDRAG_RECT" val="36*111*891*39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891*395"/>
  <p:tag name="TABLE_ENDDRAG_RECT" val="36*111*891*39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891*395"/>
  <p:tag name="TABLE_ENDDRAG_RECT" val="36*111*891*39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891*395"/>
  <p:tag name="TABLE_ENDDRAG_RECT" val="36*111*891*39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891*395"/>
  <p:tag name="TABLE_ENDDRAG_RECT" val="36*111*891*39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891*395"/>
  <p:tag name="TABLE_ENDDRAG_RECT" val="36*111*891*39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891*395"/>
  <p:tag name="TABLE_ENDDRAG_RECT" val="36*111*891*39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891*395"/>
  <p:tag name="TABLE_ENDDRAG_RECT" val="36*111*891*39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891*395"/>
  <p:tag name="TABLE_ENDDRAG_RECT" val="36*111*891*39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891*395"/>
  <p:tag name="TABLE_ENDDRAG_RECT" val="36*111*891*395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891*395"/>
  <p:tag name="TABLE_ENDDRAG_RECT" val="36*111*891*39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891*395"/>
  <p:tag name="TABLE_ENDDRAG_RECT" val="36*111*891*39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891*395"/>
  <p:tag name="TABLE_ENDDRAG_RECT" val="36*111*891*39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891*395"/>
  <p:tag name="TABLE_ENDDRAG_RECT" val="36*111*891*39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891*395"/>
  <p:tag name="TABLE_ENDDRAG_RECT" val="36*111*891*39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891*395"/>
  <p:tag name="TABLE_ENDDRAG_RECT" val="36*111*891*395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891*395"/>
  <p:tag name="TABLE_ENDDRAG_RECT" val="36*111*891*395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891*395"/>
  <p:tag name="TABLE_ENDDRAG_RECT" val="36*111*891*395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891*395"/>
  <p:tag name="TABLE_ENDDRAG_RECT" val="36*111*891*39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891*395"/>
  <p:tag name="TABLE_ENDDRAG_RECT" val="36*111*891*39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891*395"/>
  <p:tag name="TABLE_ENDDRAG_RECT" val="36*111*891*39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891*395"/>
  <p:tag name="TABLE_ENDDRAG_RECT" val="36*111*891*39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891*395"/>
  <p:tag name="TABLE_ENDDRAG_RECT" val="36*111*891*39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891*395"/>
  <p:tag name="TABLE_ENDDRAG_RECT" val="36*111*891*39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891*395"/>
  <p:tag name="TABLE_ENDDRAG_RECT" val="36*111*891*39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891*395"/>
  <p:tag name="TABLE_ENDDRAG_RECT" val="36*111*891*395"/>
</p:tagLst>
</file>

<file path=ppt/theme/theme1.xml><?xml version="1.0" encoding="utf-8"?>
<a:theme xmlns:a="http://schemas.openxmlformats.org/drawingml/2006/main" name="6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4621</Words>
  <Application>Microsoft Office PowerPoint</Application>
  <PresentationFormat>Widescreen</PresentationFormat>
  <Paragraphs>1163</Paragraphs>
  <Slides>30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Calibri</vt:lpstr>
      <vt:lpstr>Anaheim</vt:lpstr>
      <vt:lpstr>Arial Narrow</vt:lpstr>
      <vt:lpstr>Roboto Condensed Light</vt:lpstr>
      <vt:lpstr>Arial Black</vt:lpstr>
      <vt:lpstr>Arial</vt:lpstr>
      <vt:lpstr>6_Office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BSA</dc:creator>
  <cp:lastModifiedBy>Hafiztermen_96@outlook.com</cp:lastModifiedBy>
  <cp:revision>55</cp:revision>
  <dcterms:created xsi:type="dcterms:W3CDTF">2025-02-10T00:15:00Z</dcterms:created>
  <dcterms:modified xsi:type="dcterms:W3CDTF">2025-02-28T09:09:40Z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D73CEE4557804A8482ECA8707E2C31DB_13</vt:lpwstr>
  </property>
  <property fmtid="{D5CDD505-2E9C-101B-9397-08002B2CF9AE}" pid="3" name="KSOProductBuildVer">
    <vt:lpwstr>1033-12.2.0.19805</vt:lpwstr>
  </property>
</Properties>
</file>